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702" r:id="rId3"/>
    <p:sldId id="819" r:id="rId4"/>
    <p:sldId id="903" r:id="rId5"/>
    <p:sldId id="904" r:id="rId6"/>
    <p:sldId id="899" r:id="rId7"/>
    <p:sldId id="909" r:id="rId8"/>
    <p:sldId id="910" r:id="rId9"/>
    <p:sldId id="911" r:id="rId10"/>
    <p:sldId id="912" r:id="rId11"/>
    <p:sldId id="914" r:id="rId12"/>
    <p:sldId id="915" r:id="rId13"/>
    <p:sldId id="800" r:id="rId14"/>
    <p:sldId id="801" r:id="rId15"/>
  </p:sldIdLst>
  <p:sldSz cx="9144000" cy="6858000" type="screen4x3"/>
  <p:notesSz cx="6858000" cy="9144000"/>
  <p:embeddedFontLst>
    <p:embeddedFont>
      <p:font typeface="Arial Narrow" panose="020B0606020202030204" pitchFamily="3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248" userDrawn="1">
          <p15:clr>
            <a:srgbClr val="A4A3A4"/>
          </p15:clr>
        </p15:guide>
        <p15:guide id="2" orient="horz" pos="3480" userDrawn="1">
          <p15:clr>
            <a:srgbClr val="A4A3A4"/>
          </p15:clr>
        </p15:guide>
        <p15:guide id="3" orient="horz" pos="1032" userDrawn="1">
          <p15:clr>
            <a:srgbClr val="A4A3A4"/>
          </p15:clr>
        </p15:guide>
        <p15:guide id="4" pos="3696" userDrawn="1">
          <p15:clr>
            <a:srgbClr val="A4A3A4"/>
          </p15:clr>
        </p15:guide>
        <p15:guide id="5" pos="4824" userDrawn="1">
          <p15:clr>
            <a:srgbClr val="A4A3A4"/>
          </p15:clr>
        </p15:guide>
        <p15:guide id="6" pos="5688" userDrawn="1">
          <p15:clr>
            <a:srgbClr val="A4A3A4"/>
          </p15:clr>
        </p15:guide>
        <p15:guide id="7" pos="5400" userDrawn="1">
          <p15:clr>
            <a:srgbClr val="A4A3A4"/>
          </p15:clr>
        </p15:guide>
        <p15:guide id="8" pos="5520" userDrawn="1">
          <p15:clr>
            <a:srgbClr val="A4A3A4"/>
          </p15:clr>
        </p15:guide>
        <p15:guide id="9" pos="2160" userDrawn="1">
          <p15:clr>
            <a:srgbClr val="A4A3A4"/>
          </p15:clr>
        </p15:guide>
        <p15:guide id="10" pos="3264" userDrawn="1">
          <p15:clr>
            <a:srgbClr val="A4A3A4"/>
          </p15:clr>
        </p15:guide>
        <p15:guide id="11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25F5BB2-F2FA-4BF0-8B58-179E18977B90}">
  <a:tblStyle styleId="{125F5BB2-F2FA-4BF0-8B58-179E18977B9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5557F688-4C4F-4421-B432-9292879C4B31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32C2BE96-17B7-47D7-9066-15F6AE3E183B}" styleName="Table_2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383" autoAdjust="0"/>
  </p:normalViewPr>
  <p:slideViewPr>
    <p:cSldViewPr snapToGrid="0">
      <p:cViewPr varScale="1">
        <p:scale>
          <a:sx n="76" d="100"/>
          <a:sy n="76" d="100"/>
        </p:scale>
        <p:origin x="1642" y="58"/>
      </p:cViewPr>
      <p:guideLst>
        <p:guide pos="4248"/>
        <p:guide orient="horz" pos="3480"/>
        <p:guide orient="horz" pos="1032"/>
        <p:guide pos="3696"/>
        <p:guide pos="4824"/>
        <p:guide pos="5688"/>
        <p:guide pos="5400"/>
        <p:guide pos="5520"/>
        <p:guide pos="2160"/>
        <p:guide pos="326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19197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892199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803601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55099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6749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36252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84901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826557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11893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02187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17153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99939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12036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143000" y="1122364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 Narrow"/>
              <a:buNone/>
              <a:defRPr sz="45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0" y="455"/>
            <a:ext cx="9144000" cy="914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243840" y="1825625"/>
            <a:ext cx="85344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431789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0" i="0"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378" lvl="1" indent="-40639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>
                <a:latin typeface="Arial Narrow"/>
                <a:ea typeface="Arial Narrow"/>
                <a:cs typeface="Arial Narrow"/>
                <a:sym typeface="Arial Narrow"/>
              </a:defRPr>
            </a:lvl2pPr>
            <a:lvl3pPr marL="1371566" lvl="2" indent="-355591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b="0" i="0"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28754" lvl="3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b="0" i="0">
                <a:latin typeface="Arial Narrow"/>
                <a:ea typeface="Arial Narrow"/>
                <a:cs typeface="Arial Narrow"/>
                <a:sym typeface="Arial Narrow"/>
              </a:defRPr>
            </a:lvl4pPr>
            <a:lvl5pPr marL="2285943" lvl="4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b="0" i="0"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43132" lvl="5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73227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0" y="7622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28651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42892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78" lvl="1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566" lvl="2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754" lvl="3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943" lvl="4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132" lvl="5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629151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42892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78" lvl="1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566" lvl="2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754" lvl="3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943" lvl="4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132" lvl="5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ftr" idx="11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629842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1"/>
          </p:nvPr>
        </p:nvSpPr>
        <p:spPr>
          <a:xfrm>
            <a:off x="629842" y="1681164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189" lvl="0" indent="-228594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378" lvl="1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566" lvl="2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754" lvl="3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5943" lvl="4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132" lvl="5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320" lvl="6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509" lvl="7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697" lvl="8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42892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78" lvl="1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566" lvl="2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754" lvl="3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943" lvl="4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132" lvl="5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3"/>
          </p:nvPr>
        </p:nvSpPr>
        <p:spPr>
          <a:xfrm>
            <a:off x="4629151" y="1681164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189" lvl="0" indent="-228594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378" lvl="1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566" lvl="2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754" lvl="3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5943" lvl="4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132" lvl="5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320" lvl="6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509" lvl="7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697" lvl="8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4"/>
          </p:nvPr>
        </p:nvSpPr>
        <p:spPr>
          <a:xfrm>
            <a:off x="4629151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42892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78" lvl="1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566" lvl="2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754" lvl="3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943" lvl="4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132" lvl="5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887391" y="987427"/>
            <a:ext cx="4629151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8099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378" lvl="1" indent="-361941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566" lvl="2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754" lvl="3" indent="-32384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5943" lvl="4" indent="-32384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132" lvl="5" indent="-32384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320" lvl="6" indent="-32384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509" lvl="7" indent="-32384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697" lvl="8" indent="-32384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9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228594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378" lvl="1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566" lvl="2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754" lvl="3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5943" lvl="4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132" lvl="5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320" lvl="6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509" lvl="7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697" lvl="8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3887391" y="987427"/>
            <a:ext cx="4629151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9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228594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378" lvl="1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566" lvl="2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754" lvl="3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5943" lvl="4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132" lvl="5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320" lvl="6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509" lvl="7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697" lvl="8" indent="-22859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0" y="7622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96331" y="-551462"/>
            <a:ext cx="4351338" cy="8531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42892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78" lvl="1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566" lvl="2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754" lvl="3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943" lvl="4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132" lvl="5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2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42892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78" lvl="1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566" lvl="2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754" lvl="3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943" lvl="4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132" lvl="5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E6CC7-9FC5-4F25-99C2-2D640AB76947}" type="datetime1">
              <a:rPr lang="en-US" smtClean="0"/>
              <a:t>11/15/2023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6D194-7A96-8D4E-B0F1-9B8CA70DF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24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0" y="7622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06324" y="1538545"/>
            <a:ext cx="853135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bEfiX4sMXc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tet.com/uk/en/trading-and-sal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forextrader.live/2016/06/14/forex-trading-floors/" TargetMode="External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hyperlink" Target="https://www.reliancesmartmoney.com/stocks/trading-platforms/tick-pro" TargetMode="External"/><Relationship Id="rId4" Type="http://schemas.openxmlformats.org/officeDocument/2006/relationships/hyperlink" Target="https://towardsdatascience.com/assembling-an-entry-level-high-frequency-trading-hft-system-e7538545b2a9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blogs/media/the-crown-in-the-cloud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Tu9Tp1tgM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182105" y="620924"/>
            <a:ext cx="8779790" cy="19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>
              <a:buSzPts val="3600"/>
            </a:pPr>
            <a:r>
              <a:rPr lang="en-US" sz="3600" b="0" dirty="0"/>
              <a:t>Streaming Data Analytics</a:t>
            </a:r>
            <a:endParaRPr sz="2800" b="0" dirty="0"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705394" y="2701546"/>
            <a:ext cx="7785463" cy="19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SzPts val="3200"/>
            </a:pPr>
            <a:br>
              <a:rPr lang="en-US" sz="3200" baseline="30000" dirty="0"/>
            </a:br>
            <a:r>
              <a:rPr lang="en-US" sz="3000" dirty="0" err="1"/>
              <a:t>Saptarshi</a:t>
            </a:r>
            <a:r>
              <a:rPr lang="en-US" sz="3000" dirty="0"/>
              <a:t> </a:t>
            </a:r>
            <a:r>
              <a:rPr lang="en-US" sz="3000" dirty="0" err="1"/>
              <a:t>Pyne</a:t>
            </a:r>
            <a:br>
              <a:rPr lang="en-US" sz="2400" dirty="0"/>
            </a:br>
            <a:r>
              <a:rPr lang="en-US" sz="2400" dirty="0"/>
              <a:t>Assistant Professor</a:t>
            </a:r>
            <a:br>
              <a:rPr lang="en-US" sz="2400" dirty="0"/>
            </a:br>
            <a:r>
              <a:rPr lang="en-US" sz="2400" dirty="0"/>
              <a:t>Department of Computer Science and Engineering</a:t>
            </a:r>
            <a:br>
              <a:rPr lang="en-US" sz="2400" dirty="0"/>
            </a:br>
            <a:r>
              <a:rPr lang="en-US" sz="2400" dirty="0"/>
              <a:t>Indian Institute of Technology Jodhpur, Rajasthan, India 342030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2063626" y="5656425"/>
            <a:ext cx="516048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2000"/>
            </a:pPr>
            <a:r>
              <a:rPr lang="en-US" sz="2000" b="1" dirty="0">
                <a:solidFill>
                  <a:srgbClr val="C00000"/>
                </a:solidFill>
                <a:latin typeface="Arial Narrow"/>
                <a:ea typeface="Arial Narrow"/>
                <a:cs typeface="Arial Narrow"/>
                <a:sym typeface="Arial Narrow"/>
              </a:rPr>
              <a:t>CSL4030 Data Engineering Lecture 36</a:t>
            </a:r>
            <a:endParaRPr dirty="0"/>
          </a:p>
          <a:p>
            <a:pPr algn="ctr">
              <a:buSzPts val="2000"/>
            </a:pPr>
            <a:r>
              <a:rPr lang="en-US" sz="2000" b="1" dirty="0">
                <a:solidFill>
                  <a:srgbClr val="C00000"/>
                </a:solidFill>
                <a:latin typeface="Arial Narrow"/>
                <a:ea typeface="Arial Narrow"/>
                <a:cs typeface="Arial Narrow"/>
                <a:sym typeface="Arial Narrow"/>
              </a:rPr>
              <a:t>November 15</a:t>
            </a:r>
            <a:r>
              <a:rPr lang="en-US" sz="2000" b="1" baseline="30000" dirty="0">
                <a:solidFill>
                  <a:srgbClr val="C00000"/>
                </a:solidFill>
                <a:latin typeface="Arial Narrow"/>
                <a:ea typeface="Arial Narrow"/>
                <a:cs typeface="Arial Narrow"/>
                <a:sym typeface="Arial Narrow"/>
              </a:rPr>
              <a:t>th</a:t>
            </a:r>
            <a:r>
              <a:rPr lang="en-US" sz="2000" b="1" dirty="0">
                <a:solidFill>
                  <a:srgbClr val="C00000"/>
                </a:solidFill>
                <a:latin typeface="Arial Narrow"/>
                <a:ea typeface="Arial Narrow"/>
                <a:cs typeface="Arial Narrow"/>
                <a:sym typeface="Arial Narrow"/>
              </a:rPr>
              <a:t>, 2023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242" y="121661"/>
            <a:ext cx="905256" cy="9985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a data pipeline? (contd.)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1014884"/>
            <a:ext cx="8534400" cy="5341467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US" dirty="0"/>
              <a:t>Similarly, we channelize data into multiple applications.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https://www.youtube.com/watch?v=MbEfiX4sMXc</a:t>
            </a:r>
            <a:r>
              <a:rPr lang="en-US" dirty="0"/>
              <a:t> </a:t>
            </a:r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10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693D2B-91B2-3853-330A-8E7D7731C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41" y="2395691"/>
            <a:ext cx="7837714" cy="3960664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1E2E845B-0459-6031-ACEE-681C263DB41D}"/>
              </a:ext>
            </a:extLst>
          </p:cNvPr>
          <p:cNvSpPr/>
          <p:nvPr/>
        </p:nvSpPr>
        <p:spPr>
          <a:xfrm>
            <a:off x="381841" y="4823211"/>
            <a:ext cx="592853" cy="23111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B56FF7D-3AD1-4E77-BF82-BE26CF573E82}"/>
              </a:ext>
            </a:extLst>
          </p:cNvPr>
          <p:cNvSpPr/>
          <p:nvPr/>
        </p:nvSpPr>
        <p:spPr>
          <a:xfrm>
            <a:off x="8307307" y="4803115"/>
            <a:ext cx="592853" cy="23111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A414A8D-BF73-81B3-63B6-6EFB3773F16F}"/>
              </a:ext>
            </a:extLst>
          </p:cNvPr>
          <p:cNvSpPr/>
          <p:nvPr/>
        </p:nvSpPr>
        <p:spPr>
          <a:xfrm rot="16200000">
            <a:off x="5996668" y="2539022"/>
            <a:ext cx="592853" cy="106133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426F40D-B81D-2976-AB68-C0AA0877C47B}"/>
              </a:ext>
            </a:extLst>
          </p:cNvPr>
          <p:cNvSpPr/>
          <p:nvPr/>
        </p:nvSpPr>
        <p:spPr>
          <a:xfrm rot="16200000">
            <a:off x="6641438" y="2539022"/>
            <a:ext cx="592853" cy="106133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40873E35-A70A-8997-9C34-B4A842FC1A84}"/>
              </a:ext>
            </a:extLst>
          </p:cNvPr>
          <p:cNvSpPr/>
          <p:nvPr/>
        </p:nvSpPr>
        <p:spPr>
          <a:xfrm rot="16200000">
            <a:off x="7308816" y="2539022"/>
            <a:ext cx="592853" cy="106133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988F3994-7C1F-B473-00F1-10B98D76E16B}"/>
              </a:ext>
            </a:extLst>
          </p:cNvPr>
          <p:cNvSpPr/>
          <p:nvPr/>
        </p:nvSpPr>
        <p:spPr>
          <a:xfrm rot="15722483">
            <a:off x="1632198" y="5958536"/>
            <a:ext cx="395147" cy="186301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8CBDF9-16D2-91A7-4FC0-7F550F431F16}"/>
              </a:ext>
            </a:extLst>
          </p:cNvPr>
          <p:cNvSpPr txBox="1"/>
          <p:nvPr/>
        </p:nvSpPr>
        <p:spPr>
          <a:xfrm>
            <a:off x="341648" y="3852803"/>
            <a:ext cx="2381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Sometimes, we combine data from multiple sources.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1AA77-E5D1-11A3-B8B8-637FB3730F7C}"/>
              </a:ext>
            </a:extLst>
          </p:cNvPr>
          <p:cNvSpPr txBox="1"/>
          <p:nvPr/>
        </p:nvSpPr>
        <p:spPr>
          <a:xfrm>
            <a:off x="3288456" y="2705096"/>
            <a:ext cx="2381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(Dynamic) </a:t>
            </a:r>
            <a:r>
              <a:rPr lang="en-IN" b="1" dirty="0"/>
              <a:t>Dashboards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2B0CB2-293D-38AA-DF99-6192E76305F7}"/>
              </a:ext>
            </a:extLst>
          </p:cNvPr>
          <p:cNvSpPr txBox="1"/>
          <p:nvPr/>
        </p:nvSpPr>
        <p:spPr>
          <a:xfrm>
            <a:off x="4052527" y="5998560"/>
            <a:ext cx="2381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Engineer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B23BDD-558E-BBAF-DF5B-C551C1038AB9}"/>
              </a:ext>
            </a:extLst>
          </p:cNvPr>
          <p:cNvSpPr txBox="1"/>
          <p:nvPr/>
        </p:nvSpPr>
        <p:spPr>
          <a:xfrm>
            <a:off x="7938838" y="3316285"/>
            <a:ext cx="13297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consuming applications</a:t>
            </a:r>
          </a:p>
        </p:txBody>
      </p:sp>
    </p:spTree>
    <p:extLst>
      <p:ext uri="{BB962C8B-B14F-4D97-AF65-F5344CB8AC3E}">
        <p14:creationId xmlns:p14="http://schemas.microsoft.com/office/powerpoint/2010/main" val="4202265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of a traditional data pipeline: </a:t>
            </a:r>
            <a:br>
              <a:rPr lang="en-US" dirty="0"/>
            </a:br>
            <a:r>
              <a:rPr lang="en-US" dirty="0"/>
              <a:t>Old-day financial trading floor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>
          <a:xfrm>
            <a:off x="3028951" y="6356352"/>
            <a:ext cx="3522574" cy="365125"/>
          </a:xfrm>
        </p:spPr>
        <p:txBody>
          <a:bodyPr/>
          <a:lstStyle/>
          <a:p>
            <a:r>
              <a:rPr lang="en-US" dirty="0"/>
              <a:t>Image courtesy: </a:t>
            </a:r>
            <a:r>
              <a:rPr lang="en-US" dirty="0">
                <a:hlinkClick r:id="rId3"/>
              </a:rPr>
              <a:t>https://www.pictet.com/uk/en/trading-and-sales</a:t>
            </a:r>
            <a:r>
              <a:rPr lang="en-US" dirty="0"/>
              <a:t> </a:t>
            </a:r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11</a:t>
            </a:fld>
            <a:endParaRPr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789B4D-1755-E16B-9CD5-3AF845A70703}"/>
              </a:ext>
            </a:extLst>
          </p:cNvPr>
          <p:cNvSpPr/>
          <p:nvPr/>
        </p:nvSpPr>
        <p:spPr>
          <a:xfrm>
            <a:off x="894303" y="1356533"/>
            <a:ext cx="2049864" cy="101488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Data source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9F6551-117E-FB86-F02D-198F4CC692C7}"/>
              </a:ext>
            </a:extLst>
          </p:cNvPr>
          <p:cNvSpPr/>
          <p:nvPr/>
        </p:nvSpPr>
        <p:spPr>
          <a:xfrm>
            <a:off x="3547068" y="1356533"/>
            <a:ext cx="2049864" cy="101488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Data stream processor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EE2EE8-181B-E63E-F138-19772BD9B7D8}"/>
              </a:ext>
            </a:extLst>
          </p:cNvPr>
          <p:cNvSpPr/>
          <p:nvPr/>
        </p:nvSpPr>
        <p:spPr>
          <a:xfrm>
            <a:off x="6199833" y="1356533"/>
            <a:ext cx="2049864" cy="101488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Data warehouse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ABD183-FBC1-6097-7B35-51858A60A02D}"/>
              </a:ext>
            </a:extLst>
          </p:cNvPr>
          <p:cNvSpPr txBox="1"/>
          <p:nvPr/>
        </p:nvSpPr>
        <p:spPr>
          <a:xfrm>
            <a:off x="894302" y="2394028"/>
            <a:ext cx="20498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 GUI software installed on on-premise desktop computers of the company. Employees are constantly making new trades. 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6E18D7D-B3A0-A86A-3CE8-F2477DCEF275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2944167" y="1863975"/>
            <a:ext cx="6029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69F2C6F-D132-FFA8-0A23-8E4927EDB78F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5596932" y="1863975"/>
            <a:ext cx="6029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38C7ABB-9C94-2CE6-95A5-DA95B010BAF0}"/>
              </a:ext>
            </a:extLst>
          </p:cNvPr>
          <p:cNvSpPr txBox="1"/>
          <p:nvPr/>
        </p:nvSpPr>
        <p:spPr>
          <a:xfrm>
            <a:off x="3547065" y="2394028"/>
            <a:ext cx="21977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 software ingesting and processing (extracting-transforming-loading) transactional trading data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5A197A3-802F-3BFB-964B-EA5DC72E96EC}"/>
              </a:ext>
            </a:extLst>
          </p:cNvPr>
          <p:cNvSpPr txBox="1"/>
          <p:nvPr/>
        </p:nvSpPr>
        <p:spPr>
          <a:xfrm>
            <a:off x="6199829" y="2394029"/>
            <a:ext cx="204986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 software that stores the data into domain-specific warehouses and produces domain-specific business intelligence reports at the end of every day. </a:t>
            </a:r>
          </a:p>
        </p:txBody>
      </p:sp>
      <p:pic>
        <p:nvPicPr>
          <p:cNvPr id="33" name="Picture 32" descr="A group of people working at computers&#10;&#10;Description automatically generated">
            <a:extLst>
              <a:ext uri="{FF2B5EF4-FFF2-40B4-BE49-F238E27FC236}">
                <a16:creationId xmlns:a16="http://schemas.microsoft.com/office/drawing/2014/main" id="{B1CE8F6D-0697-E8D5-5363-D0E03095F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302" y="4027790"/>
            <a:ext cx="2049865" cy="257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9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4B52A336-E7BD-AF7A-255A-CBEF9EE26F19}"/>
              </a:ext>
            </a:extLst>
          </p:cNvPr>
          <p:cNvSpPr/>
          <p:nvPr/>
        </p:nvSpPr>
        <p:spPr>
          <a:xfrm>
            <a:off x="2713383" y="974035"/>
            <a:ext cx="6430617" cy="3596827"/>
          </a:xfrm>
          <a:custGeom>
            <a:avLst/>
            <a:gdLst>
              <a:gd name="connsiteX0" fmla="*/ 834887 w 6430617"/>
              <a:gd name="connsiteY0" fmla="*/ 983974 h 3596827"/>
              <a:gd name="connsiteX1" fmla="*/ 824948 w 6430617"/>
              <a:gd name="connsiteY1" fmla="*/ 934278 h 3596827"/>
              <a:gd name="connsiteX2" fmla="*/ 775252 w 6430617"/>
              <a:gd name="connsiteY2" fmla="*/ 805069 h 3596827"/>
              <a:gd name="connsiteX3" fmla="*/ 745435 w 6430617"/>
              <a:gd name="connsiteY3" fmla="*/ 695739 h 3596827"/>
              <a:gd name="connsiteX4" fmla="*/ 735496 w 6430617"/>
              <a:gd name="connsiteY4" fmla="*/ 636104 h 3596827"/>
              <a:gd name="connsiteX5" fmla="*/ 715617 w 6430617"/>
              <a:gd name="connsiteY5" fmla="*/ 546652 h 3596827"/>
              <a:gd name="connsiteX6" fmla="*/ 735496 w 6430617"/>
              <a:gd name="connsiteY6" fmla="*/ 238539 h 3596827"/>
              <a:gd name="connsiteX7" fmla="*/ 775252 w 6430617"/>
              <a:gd name="connsiteY7" fmla="*/ 159026 h 3596827"/>
              <a:gd name="connsiteX8" fmla="*/ 805069 w 6430617"/>
              <a:gd name="connsiteY8" fmla="*/ 119269 h 3596827"/>
              <a:gd name="connsiteX9" fmla="*/ 894522 w 6430617"/>
              <a:gd name="connsiteY9" fmla="*/ 69574 h 3596827"/>
              <a:gd name="connsiteX10" fmla="*/ 934278 w 6430617"/>
              <a:gd name="connsiteY10" fmla="*/ 59635 h 3596827"/>
              <a:gd name="connsiteX11" fmla="*/ 1083365 w 6430617"/>
              <a:gd name="connsiteY11" fmla="*/ 29817 h 3596827"/>
              <a:gd name="connsiteX12" fmla="*/ 1500809 w 6430617"/>
              <a:gd name="connsiteY12" fmla="*/ 49695 h 3596827"/>
              <a:gd name="connsiteX13" fmla="*/ 1600200 w 6430617"/>
              <a:gd name="connsiteY13" fmla="*/ 59635 h 3596827"/>
              <a:gd name="connsiteX14" fmla="*/ 1759226 w 6430617"/>
              <a:gd name="connsiteY14" fmla="*/ 89452 h 3596827"/>
              <a:gd name="connsiteX15" fmla="*/ 1818861 w 6430617"/>
              <a:gd name="connsiteY15" fmla="*/ 99391 h 3596827"/>
              <a:gd name="connsiteX16" fmla="*/ 1987826 w 6430617"/>
              <a:gd name="connsiteY16" fmla="*/ 119269 h 3596827"/>
              <a:gd name="connsiteX17" fmla="*/ 2226365 w 6430617"/>
              <a:gd name="connsiteY17" fmla="*/ 129208 h 3596827"/>
              <a:gd name="connsiteX18" fmla="*/ 2405269 w 6430617"/>
              <a:gd name="connsiteY18" fmla="*/ 139148 h 3596827"/>
              <a:gd name="connsiteX19" fmla="*/ 2484782 w 6430617"/>
              <a:gd name="connsiteY19" fmla="*/ 149087 h 3596827"/>
              <a:gd name="connsiteX20" fmla="*/ 2554356 w 6430617"/>
              <a:gd name="connsiteY20" fmla="*/ 159026 h 3596827"/>
              <a:gd name="connsiteX21" fmla="*/ 2743200 w 6430617"/>
              <a:gd name="connsiteY21" fmla="*/ 168965 h 3596827"/>
              <a:gd name="connsiteX22" fmla="*/ 2832652 w 6430617"/>
              <a:gd name="connsiteY22" fmla="*/ 188843 h 3596827"/>
              <a:gd name="connsiteX23" fmla="*/ 2852530 w 6430617"/>
              <a:gd name="connsiteY23" fmla="*/ 218661 h 3596827"/>
              <a:gd name="connsiteX24" fmla="*/ 2902226 w 6430617"/>
              <a:gd name="connsiteY24" fmla="*/ 248478 h 3596827"/>
              <a:gd name="connsiteX25" fmla="*/ 2961861 w 6430617"/>
              <a:gd name="connsiteY25" fmla="*/ 308113 h 3596827"/>
              <a:gd name="connsiteX26" fmla="*/ 2991678 w 6430617"/>
              <a:gd name="connsiteY26" fmla="*/ 337930 h 3596827"/>
              <a:gd name="connsiteX27" fmla="*/ 3031435 w 6430617"/>
              <a:gd name="connsiteY27" fmla="*/ 367748 h 3596827"/>
              <a:gd name="connsiteX28" fmla="*/ 3071191 w 6430617"/>
              <a:gd name="connsiteY28" fmla="*/ 387626 h 3596827"/>
              <a:gd name="connsiteX29" fmla="*/ 3120887 w 6430617"/>
              <a:gd name="connsiteY29" fmla="*/ 397565 h 3596827"/>
              <a:gd name="connsiteX30" fmla="*/ 3230217 w 6430617"/>
              <a:gd name="connsiteY30" fmla="*/ 516835 h 3596827"/>
              <a:gd name="connsiteX31" fmla="*/ 3250096 w 6430617"/>
              <a:gd name="connsiteY31" fmla="*/ 556591 h 3596827"/>
              <a:gd name="connsiteX32" fmla="*/ 3359426 w 6430617"/>
              <a:gd name="connsiteY32" fmla="*/ 457200 h 3596827"/>
              <a:gd name="connsiteX33" fmla="*/ 3597965 w 6430617"/>
              <a:gd name="connsiteY33" fmla="*/ 308113 h 3596827"/>
              <a:gd name="connsiteX34" fmla="*/ 3647661 w 6430617"/>
              <a:gd name="connsiteY34" fmla="*/ 298174 h 3596827"/>
              <a:gd name="connsiteX35" fmla="*/ 3846443 w 6430617"/>
              <a:gd name="connsiteY35" fmla="*/ 278295 h 3596827"/>
              <a:gd name="connsiteX36" fmla="*/ 4045226 w 6430617"/>
              <a:gd name="connsiteY36" fmla="*/ 308113 h 3596827"/>
              <a:gd name="connsiteX37" fmla="*/ 4104861 w 6430617"/>
              <a:gd name="connsiteY37" fmla="*/ 337930 h 3596827"/>
              <a:gd name="connsiteX38" fmla="*/ 4244009 w 6430617"/>
              <a:gd name="connsiteY38" fmla="*/ 397565 h 3596827"/>
              <a:gd name="connsiteX39" fmla="*/ 4303643 w 6430617"/>
              <a:gd name="connsiteY39" fmla="*/ 427382 h 3596827"/>
              <a:gd name="connsiteX40" fmla="*/ 4313582 w 6430617"/>
              <a:gd name="connsiteY40" fmla="*/ 516835 h 3596827"/>
              <a:gd name="connsiteX41" fmla="*/ 4333461 w 6430617"/>
              <a:gd name="connsiteY41" fmla="*/ 536713 h 3596827"/>
              <a:gd name="connsiteX42" fmla="*/ 4353339 w 6430617"/>
              <a:gd name="connsiteY42" fmla="*/ 576469 h 3596827"/>
              <a:gd name="connsiteX43" fmla="*/ 4363278 w 6430617"/>
              <a:gd name="connsiteY43" fmla="*/ 616226 h 3596827"/>
              <a:gd name="connsiteX44" fmla="*/ 4412974 w 6430617"/>
              <a:gd name="connsiteY44" fmla="*/ 496956 h 3596827"/>
              <a:gd name="connsiteX45" fmla="*/ 4572000 w 6430617"/>
              <a:gd name="connsiteY45" fmla="*/ 298174 h 3596827"/>
              <a:gd name="connsiteX46" fmla="*/ 4691269 w 6430617"/>
              <a:gd name="connsiteY46" fmla="*/ 178904 h 3596827"/>
              <a:gd name="connsiteX47" fmla="*/ 4760843 w 6430617"/>
              <a:gd name="connsiteY47" fmla="*/ 129208 h 3596827"/>
              <a:gd name="connsiteX48" fmla="*/ 4899991 w 6430617"/>
              <a:gd name="connsiteY48" fmla="*/ 79513 h 3596827"/>
              <a:gd name="connsiteX49" fmla="*/ 5168348 w 6430617"/>
              <a:gd name="connsiteY49" fmla="*/ 0 h 3596827"/>
              <a:gd name="connsiteX50" fmla="*/ 5625548 w 6430617"/>
              <a:gd name="connsiteY50" fmla="*/ 9939 h 3596827"/>
              <a:gd name="connsiteX51" fmla="*/ 5685182 w 6430617"/>
              <a:gd name="connsiteY51" fmla="*/ 29817 h 3596827"/>
              <a:gd name="connsiteX52" fmla="*/ 5804452 w 6430617"/>
              <a:gd name="connsiteY52" fmla="*/ 109330 h 3596827"/>
              <a:gd name="connsiteX53" fmla="*/ 5834269 w 6430617"/>
              <a:gd name="connsiteY53" fmla="*/ 129208 h 3596827"/>
              <a:gd name="connsiteX54" fmla="*/ 5893904 w 6430617"/>
              <a:gd name="connsiteY54" fmla="*/ 159026 h 3596827"/>
              <a:gd name="connsiteX55" fmla="*/ 6023113 w 6430617"/>
              <a:gd name="connsiteY55" fmla="*/ 258417 h 3596827"/>
              <a:gd name="connsiteX56" fmla="*/ 6052930 w 6430617"/>
              <a:gd name="connsiteY56" fmla="*/ 288235 h 3596827"/>
              <a:gd name="connsiteX57" fmla="*/ 6122504 w 6430617"/>
              <a:gd name="connsiteY57" fmla="*/ 327991 h 3596827"/>
              <a:gd name="connsiteX58" fmla="*/ 6192078 w 6430617"/>
              <a:gd name="connsiteY58" fmla="*/ 457200 h 3596827"/>
              <a:gd name="connsiteX59" fmla="*/ 6182139 w 6430617"/>
              <a:gd name="connsiteY59" fmla="*/ 556591 h 3596827"/>
              <a:gd name="connsiteX60" fmla="*/ 6152322 w 6430617"/>
              <a:gd name="connsiteY60" fmla="*/ 626165 h 3596827"/>
              <a:gd name="connsiteX61" fmla="*/ 6142382 w 6430617"/>
              <a:gd name="connsiteY61" fmla="*/ 665922 h 3596827"/>
              <a:gd name="connsiteX62" fmla="*/ 6152322 w 6430617"/>
              <a:gd name="connsiteY62" fmla="*/ 705678 h 3596827"/>
              <a:gd name="connsiteX63" fmla="*/ 6202017 w 6430617"/>
              <a:gd name="connsiteY63" fmla="*/ 755374 h 3596827"/>
              <a:gd name="connsiteX64" fmla="*/ 6221896 w 6430617"/>
              <a:gd name="connsiteY64" fmla="*/ 785191 h 3596827"/>
              <a:gd name="connsiteX65" fmla="*/ 6231835 w 6430617"/>
              <a:gd name="connsiteY65" fmla="*/ 815008 h 3596827"/>
              <a:gd name="connsiteX66" fmla="*/ 6281530 w 6430617"/>
              <a:gd name="connsiteY66" fmla="*/ 864704 h 3596827"/>
              <a:gd name="connsiteX67" fmla="*/ 6301409 w 6430617"/>
              <a:gd name="connsiteY67" fmla="*/ 914400 h 3596827"/>
              <a:gd name="connsiteX68" fmla="*/ 6321287 w 6430617"/>
              <a:gd name="connsiteY68" fmla="*/ 954156 h 3596827"/>
              <a:gd name="connsiteX69" fmla="*/ 6331226 w 6430617"/>
              <a:gd name="connsiteY69" fmla="*/ 983974 h 3596827"/>
              <a:gd name="connsiteX70" fmla="*/ 6370982 w 6430617"/>
              <a:gd name="connsiteY70" fmla="*/ 1053548 h 3596827"/>
              <a:gd name="connsiteX71" fmla="*/ 6390861 w 6430617"/>
              <a:gd name="connsiteY71" fmla="*/ 1133061 h 3596827"/>
              <a:gd name="connsiteX72" fmla="*/ 6400800 w 6430617"/>
              <a:gd name="connsiteY72" fmla="*/ 1172817 h 3596827"/>
              <a:gd name="connsiteX73" fmla="*/ 6420678 w 6430617"/>
              <a:gd name="connsiteY73" fmla="*/ 1321904 h 3596827"/>
              <a:gd name="connsiteX74" fmla="*/ 6430617 w 6430617"/>
              <a:gd name="connsiteY74" fmla="*/ 1371600 h 3596827"/>
              <a:gd name="connsiteX75" fmla="*/ 6420678 w 6430617"/>
              <a:gd name="connsiteY75" fmla="*/ 1570382 h 3596827"/>
              <a:gd name="connsiteX76" fmla="*/ 6380922 w 6430617"/>
              <a:gd name="connsiteY76" fmla="*/ 1669774 h 3596827"/>
              <a:gd name="connsiteX77" fmla="*/ 6351104 w 6430617"/>
              <a:gd name="connsiteY77" fmla="*/ 1749287 h 3596827"/>
              <a:gd name="connsiteX78" fmla="*/ 6331226 w 6430617"/>
              <a:gd name="connsiteY78" fmla="*/ 1789043 h 3596827"/>
              <a:gd name="connsiteX79" fmla="*/ 6281530 w 6430617"/>
              <a:gd name="connsiteY79" fmla="*/ 1838739 h 3596827"/>
              <a:gd name="connsiteX80" fmla="*/ 6202017 w 6430617"/>
              <a:gd name="connsiteY80" fmla="*/ 1928191 h 3596827"/>
              <a:gd name="connsiteX81" fmla="*/ 6172200 w 6430617"/>
              <a:gd name="connsiteY81" fmla="*/ 1948069 h 3596827"/>
              <a:gd name="connsiteX82" fmla="*/ 6102626 w 6430617"/>
              <a:gd name="connsiteY82" fmla="*/ 1977887 h 3596827"/>
              <a:gd name="connsiteX83" fmla="*/ 6062869 w 6430617"/>
              <a:gd name="connsiteY83" fmla="*/ 2007704 h 3596827"/>
              <a:gd name="connsiteX84" fmla="*/ 6013174 w 6430617"/>
              <a:gd name="connsiteY84" fmla="*/ 2017643 h 3596827"/>
              <a:gd name="connsiteX85" fmla="*/ 5983356 w 6430617"/>
              <a:gd name="connsiteY85" fmla="*/ 2027582 h 3596827"/>
              <a:gd name="connsiteX86" fmla="*/ 5834269 w 6430617"/>
              <a:gd name="connsiteY86" fmla="*/ 2057400 h 3596827"/>
              <a:gd name="connsiteX87" fmla="*/ 5734878 w 6430617"/>
              <a:gd name="connsiteY87" fmla="*/ 2077278 h 3596827"/>
              <a:gd name="connsiteX88" fmla="*/ 5685182 w 6430617"/>
              <a:gd name="connsiteY88" fmla="*/ 2087217 h 3596827"/>
              <a:gd name="connsiteX89" fmla="*/ 5705061 w 6430617"/>
              <a:gd name="connsiteY89" fmla="*/ 2176669 h 3596827"/>
              <a:gd name="connsiteX90" fmla="*/ 5715000 w 6430617"/>
              <a:gd name="connsiteY90" fmla="*/ 2226365 h 3596827"/>
              <a:gd name="connsiteX91" fmla="*/ 5734878 w 6430617"/>
              <a:gd name="connsiteY91" fmla="*/ 2315817 h 3596827"/>
              <a:gd name="connsiteX92" fmla="*/ 5715000 w 6430617"/>
              <a:gd name="connsiteY92" fmla="*/ 2564295 h 3596827"/>
              <a:gd name="connsiteX93" fmla="*/ 5685182 w 6430617"/>
              <a:gd name="connsiteY93" fmla="*/ 2623930 h 3596827"/>
              <a:gd name="connsiteX94" fmla="*/ 5615609 w 6430617"/>
              <a:gd name="connsiteY94" fmla="*/ 2693504 h 3596827"/>
              <a:gd name="connsiteX95" fmla="*/ 5516217 w 6430617"/>
              <a:gd name="connsiteY95" fmla="*/ 2723322 h 3596827"/>
              <a:gd name="connsiteX96" fmla="*/ 5486400 w 6430617"/>
              <a:gd name="connsiteY96" fmla="*/ 2733261 h 3596827"/>
              <a:gd name="connsiteX97" fmla="*/ 5068956 w 6430617"/>
              <a:gd name="connsiteY97" fmla="*/ 2723322 h 3596827"/>
              <a:gd name="connsiteX98" fmla="*/ 4999382 w 6430617"/>
              <a:gd name="connsiteY98" fmla="*/ 2713382 h 3596827"/>
              <a:gd name="connsiteX99" fmla="*/ 4939748 w 6430617"/>
              <a:gd name="connsiteY99" fmla="*/ 2693504 h 3596827"/>
              <a:gd name="connsiteX100" fmla="*/ 4909930 w 6430617"/>
              <a:gd name="connsiteY100" fmla="*/ 2733261 h 3596827"/>
              <a:gd name="connsiteX101" fmla="*/ 4899991 w 6430617"/>
              <a:gd name="connsiteY101" fmla="*/ 2802835 h 3596827"/>
              <a:gd name="connsiteX102" fmla="*/ 4890052 w 6430617"/>
              <a:gd name="connsiteY102" fmla="*/ 2852530 h 3596827"/>
              <a:gd name="connsiteX103" fmla="*/ 4830417 w 6430617"/>
              <a:gd name="connsiteY103" fmla="*/ 2951922 h 3596827"/>
              <a:gd name="connsiteX104" fmla="*/ 4760843 w 6430617"/>
              <a:gd name="connsiteY104" fmla="*/ 3081130 h 3596827"/>
              <a:gd name="connsiteX105" fmla="*/ 4750904 w 6430617"/>
              <a:gd name="connsiteY105" fmla="*/ 3120887 h 3596827"/>
              <a:gd name="connsiteX106" fmla="*/ 4731026 w 6430617"/>
              <a:gd name="connsiteY106" fmla="*/ 3150704 h 3596827"/>
              <a:gd name="connsiteX107" fmla="*/ 4770782 w 6430617"/>
              <a:gd name="connsiteY107" fmla="*/ 3190461 h 3596827"/>
              <a:gd name="connsiteX108" fmla="*/ 4800600 w 6430617"/>
              <a:gd name="connsiteY108" fmla="*/ 3240156 h 3596827"/>
              <a:gd name="connsiteX109" fmla="*/ 4780722 w 6430617"/>
              <a:gd name="connsiteY109" fmla="*/ 3299791 h 3596827"/>
              <a:gd name="connsiteX110" fmla="*/ 4760843 w 6430617"/>
              <a:gd name="connsiteY110" fmla="*/ 3319669 h 3596827"/>
              <a:gd name="connsiteX111" fmla="*/ 4661452 w 6430617"/>
              <a:gd name="connsiteY111" fmla="*/ 3429000 h 3596827"/>
              <a:gd name="connsiteX112" fmla="*/ 4651513 w 6430617"/>
              <a:gd name="connsiteY112" fmla="*/ 3458817 h 3596827"/>
              <a:gd name="connsiteX113" fmla="*/ 4611756 w 6430617"/>
              <a:gd name="connsiteY113" fmla="*/ 3498574 h 3596827"/>
              <a:gd name="connsiteX114" fmla="*/ 4552122 w 6430617"/>
              <a:gd name="connsiteY114" fmla="*/ 3538330 h 3596827"/>
              <a:gd name="connsiteX115" fmla="*/ 4522304 w 6430617"/>
              <a:gd name="connsiteY115" fmla="*/ 3548269 h 3596827"/>
              <a:gd name="connsiteX116" fmla="*/ 4393096 w 6430617"/>
              <a:gd name="connsiteY116" fmla="*/ 3568148 h 3596827"/>
              <a:gd name="connsiteX117" fmla="*/ 4025348 w 6430617"/>
              <a:gd name="connsiteY117" fmla="*/ 3578087 h 3596827"/>
              <a:gd name="connsiteX118" fmla="*/ 3498574 w 6430617"/>
              <a:gd name="connsiteY118" fmla="*/ 3568148 h 3596827"/>
              <a:gd name="connsiteX119" fmla="*/ 3379304 w 6430617"/>
              <a:gd name="connsiteY119" fmla="*/ 3548269 h 3596827"/>
              <a:gd name="connsiteX120" fmla="*/ 3309730 w 6430617"/>
              <a:gd name="connsiteY120" fmla="*/ 3518452 h 3596827"/>
              <a:gd name="connsiteX121" fmla="*/ 3220278 w 6430617"/>
              <a:gd name="connsiteY121" fmla="*/ 3498574 h 3596827"/>
              <a:gd name="connsiteX122" fmla="*/ 3150704 w 6430617"/>
              <a:gd name="connsiteY122" fmla="*/ 3468756 h 3596827"/>
              <a:gd name="connsiteX123" fmla="*/ 2991678 w 6430617"/>
              <a:gd name="connsiteY123" fmla="*/ 3438939 h 3596827"/>
              <a:gd name="connsiteX124" fmla="*/ 2932043 w 6430617"/>
              <a:gd name="connsiteY124" fmla="*/ 3409122 h 3596827"/>
              <a:gd name="connsiteX125" fmla="*/ 2872409 w 6430617"/>
              <a:gd name="connsiteY125" fmla="*/ 3399182 h 3596827"/>
              <a:gd name="connsiteX126" fmla="*/ 2842591 w 6430617"/>
              <a:gd name="connsiteY126" fmla="*/ 3389243 h 3596827"/>
              <a:gd name="connsiteX127" fmla="*/ 2773017 w 6430617"/>
              <a:gd name="connsiteY127" fmla="*/ 3359426 h 3596827"/>
              <a:gd name="connsiteX128" fmla="*/ 2693504 w 6430617"/>
              <a:gd name="connsiteY128" fmla="*/ 3319669 h 3596827"/>
              <a:gd name="connsiteX129" fmla="*/ 2653748 w 6430617"/>
              <a:gd name="connsiteY129" fmla="*/ 3309730 h 3596827"/>
              <a:gd name="connsiteX130" fmla="*/ 2613991 w 6430617"/>
              <a:gd name="connsiteY130" fmla="*/ 3289852 h 3596827"/>
              <a:gd name="connsiteX131" fmla="*/ 2564296 w 6430617"/>
              <a:gd name="connsiteY131" fmla="*/ 3269974 h 3596827"/>
              <a:gd name="connsiteX132" fmla="*/ 2514600 w 6430617"/>
              <a:gd name="connsiteY132" fmla="*/ 3230217 h 3596827"/>
              <a:gd name="connsiteX133" fmla="*/ 2474843 w 6430617"/>
              <a:gd name="connsiteY133" fmla="*/ 3200400 h 3596827"/>
              <a:gd name="connsiteX134" fmla="*/ 2425148 w 6430617"/>
              <a:gd name="connsiteY134" fmla="*/ 3170582 h 3596827"/>
              <a:gd name="connsiteX135" fmla="*/ 2395330 w 6430617"/>
              <a:gd name="connsiteY135" fmla="*/ 3150704 h 3596827"/>
              <a:gd name="connsiteX136" fmla="*/ 2365513 w 6430617"/>
              <a:gd name="connsiteY136" fmla="*/ 3140765 h 3596827"/>
              <a:gd name="connsiteX137" fmla="*/ 2295939 w 6430617"/>
              <a:gd name="connsiteY137" fmla="*/ 3091069 h 3596827"/>
              <a:gd name="connsiteX138" fmla="*/ 2256182 w 6430617"/>
              <a:gd name="connsiteY138" fmla="*/ 3071191 h 3596827"/>
              <a:gd name="connsiteX139" fmla="*/ 2186609 w 6430617"/>
              <a:gd name="connsiteY139" fmla="*/ 3150704 h 3596827"/>
              <a:gd name="connsiteX140" fmla="*/ 2176669 w 6430617"/>
              <a:gd name="connsiteY140" fmla="*/ 3190461 h 3596827"/>
              <a:gd name="connsiteX141" fmla="*/ 2126974 w 6430617"/>
              <a:gd name="connsiteY141" fmla="*/ 3329608 h 3596827"/>
              <a:gd name="connsiteX142" fmla="*/ 2067339 w 6430617"/>
              <a:gd name="connsiteY142" fmla="*/ 3419061 h 3596827"/>
              <a:gd name="connsiteX143" fmla="*/ 2017643 w 6430617"/>
              <a:gd name="connsiteY143" fmla="*/ 3448878 h 3596827"/>
              <a:gd name="connsiteX144" fmla="*/ 1977887 w 6430617"/>
              <a:gd name="connsiteY144" fmla="*/ 3488635 h 3596827"/>
              <a:gd name="connsiteX145" fmla="*/ 1898374 w 6430617"/>
              <a:gd name="connsiteY145" fmla="*/ 3508513 h 3596827"/>
              <a:gd name="connsiteX146" fmla="*/ 1540565 w 6430617"/>
              <a:gd name="connsiteY146" fmla="*/ 3518452 h 3596827"/>
              <a:gd name="connsiteX147" fmla="*/ 1470991 w 6430617"/>
              <a:gd name="connsiteY147" fmla="*/ 3508513 h 3596827"/>
              <a:gd name="connsiteX148" fmla="*/ 1381539 w 6430617"/>
              <a:gd name="connsiteY148" fmla="*/ 3498574 h 3596827"/>
              <a:gd name="connsiteX149" fmla="*/ 1232452 w 6430617"/>
              <a:gd name="connsiteY149" fmla="*/ 3458817 h 3596827"/>
              <a:gd name="connsiteX150" fmla="*/ 1182756 w 6430617"/>
              <a:gd name="connsiteY150" fmla="*/ 3438939 h 3596827"/>
              <a:gd name="connsiteX151" fmla="*/ 1143000 w 6430617"/>
              <a:gd name="connsiteY151" fmla="*/ 3429000 h 3596827"/>
              <a:gd name="connsiteX152" fmla="*/ 1073426 w 6430617"/>
              <a:gd name="connsiteY152" fmla="*/ 3399182 h 3596827"/>
              <a:gd name="connsiteX153" fmla="*/ 1003852 w 6430617"/>
              <a:gd name="connsiteY153" fmla="*/ 3389243 h 3596827"/>
              <a:gd name="connsiteX154" fmla="*/ 964096 w 6430617"/>
              <a:gd name="connsiteY154" fmla="*/ 3369365 h 3596827"/>
              <a:gd name="connsiteX155" fmla="*/ 914400 w 6430617"/>
              <a:gd name="connsiteY155" fmla="*/ 3349487 h 3596827"/>
              <a:gd name="connsiteX156" fmla="*/ 884582 w 6430617"/>
              <a:gd name="connsiteY156" fmla="*/ 3329608 h 3596827"/>
              <a:gd name="connsiteX157" fmla="*/ 844826 w 6430617"/>
              <a:gd name="connsiteY157" fmla="*/ 3309730 h 3596827"/>
              <a:gd name="connsiteX158" fmla="*/ 795130 w 6430617"/>
              <a:gd name="connsiteY158" fmla="*/ 3289852 h 3596827"/>
              <a:gd name="connsiteX159" fmla="*/ 715617 w 6430617"/>
              <a:gd name="connsiteY159" fmla="*/ 3240156 h 3596827"/>
              <a:gd name="connsiteX160" fmla="*/ 665922 w 6430617"/>
              <a:gd name="connsiteY160" fmla="*/ 3210339 h 3596827"/>
              <a:gd name="connsiteX161" fmla="*/ 616226 w 6430617"/>
              <a:gd name="connsiteY161" fmla="*/ 3160643 h 3596827"/>
              <a:gd name="connsiteX162" fmla="*/ 526774 w 6430617"/>
              <a:gd name="connsiteY162" fmla="*/ 3071191 h 3596827"/>
              <a:gd name="connsiteX163" fmla="*/ 487017 w 6430617"/>
              <a:gd name="connsiteY163" fmla="*/ 3021495 h 3596827"/>
              <a:gd name="connsiteX164" fmla="*/ 467139 w 6430617"/>
              <a:gd name="connsiteY164" fmla="*/ 2981739 h 3596827"/>
              <a:gd name="connsiteX165" fmla="*/ 457200 w 6430617"/>
              <a:gd name="connsiteY165" fmla="*/ 2951922 h 3596827"/>
              <a:gd name="connsiteX166" fmla="*/ 437322 w 6430617"/>
              <a:gd name="connsiteY166" fmla="*/ 2932043 h 3596827"/>
              <a:gd name="connsiteX167" fmla="*/ 427382 w 6430617"/>
              <a:gd name="connsiteY167" fmla="*/ 2892287 h 3596827"/>
              <a:gd name="connsiteX168" fmla="*/ 407504 w 6430617"/>
              <a:gd name="connsiteY168" fmla="*/ 2832652 h 3596827"/>
              <a:gd name="connsiteX169" fmla="*/ 894522 w 6430617"/>
              <a:gd name="connsiteY169" fmla="*/ 2166730 h 3596827"/>
              <a:gd name="connsiteX170" fmla="*/ 745435 w 6430617"/>
              <a:gd name="connsiteY170" fmla="*/ 2136913 h 3596827"/>
              <a:gd name="connsiteX171" fmla="*/ 79513 w 6430617"/>
              <a:gd name="connsiteY171" fmla="*/ 1987826 h 3596827"/>
              <a:gd name="connsiteX172" fmla="*/ 59635 w 6430617"/>
              <a:gd name="connsiteY172" fmla="*/ 1798982 h 3596827"/>
              <a:gd name="connsiteX173" fmla="*/ 29817 w 6430617"/>
              <a:gd name="connsiteY173" fmla="*/ 1729408 h 3596827"/>
              <a:gd name="connsiteX174" fmla="*/ 0 w 6430617"/>
              <a:gd name="connsiteY174" fmla="*/ 1620078 h 3596827"/>
              <a:gd name="connsiteX175" fmla="*/ 9939 w 6430617"/>
              <a:gd name="connsiteY175" fmla="*/ 1371600 h 3596827"/>
              <a:gd name="connsiteX176" fmla="*/ 49696 w 6430617"/>
              <a:gd name="connsiteY176" fmla="*/ 1272208 h 3596827"/>
              <a:gd name="connsiteX177" fmla="*/ 139148 w 6430617"/>
              <a:gd name="connsiteY177" fmla="*/ 1103243 h 3596827"/>
              <a:gd name="connsiteX178" fmla="*/ 168965 w 6430617"/>
              <a:gd name="connsiteY178" fmla="*/ 1073426 h 3596827"/>
              <a:gd name="connsiteX179" fmla="*/ 268356 w 6430617"/>
              <a:gd name="connsiteY179" fmla="*/ 1043608 h 3596827"/>
              <a:gd name="connsiteX180" fmla="*/ 318052 w 6430617"/>
              <a:gd name="connsiteY180" fmla="*/ 1033669 h 3596827"/>
              <a:gd name="connsiteX181" fmla="*/ 377687 w 6430617"/>
              <a:gd name="connsiteY181" fmla="*/ 1003852 h 3596827"/>
              <a:gd name="connsiteX182" fmla="*/ 675861 w 6430617"/>
              <a:gd name="connsiteY182" fmla="*/ 964095 h 3596827"/>
              <a:gd name="connsiteX183" fmla="*/ 735496 w 6430617"/>
              <a:gd name="connsiteY183" fmla="*/ 954156 h 3596827"/>
              <a:gd name="connsiteX184" fmla="*/ 815009 w 6430617"/>
              <a:gd name="connsiteY184" fmla="*/ 944217 h 3596827"/>
              <a:gd name="connsiteX185" fmla="*/ 884582 w 6430617"/>
              <a:gd name="connsiteY185" fmla="*/ 934278 h 3596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</a:cxnLst>
            <a:rect l="l" t="t" r="r" b="b"/>
            <a:pathLst>
              <a:path w="6430617" h="3596827">
                <a:moveTo>
                  <a:pt x="834887" y="983974"/>
                </a:moveTo>
                <a:cubicBezTo>
                  <a:pt x="831574" y="967409"/>
                  <a:pt x="830290" y="950304"/>
                  <a:pt x="824948" y="934278"/>
                </a:cubicBezTo>
                <a:cubicBezTo>
                  <a:pt x="810356" y="890501"/>
                  <a:pt x="775252" y="805069"/>
                  <a:pt x="775252" y="805069"/>
                </a:cubicBezTo>
                <a:cubicBezTo>
                  <a:pt x="745765" y="598654"/>
                  <a:pt x="786828" y="833717"/>
                  <a:pt x="745435" y="695739"/>
                </a:cubicBezTo>
                <a:cubicBezTo>
                  <a:pt x="739644" y="676436"/>
                  <a:pt x="739448" y="655865"/>
                  <a:pt x="735496" y="636104"/>
                </a:cubicBezTo>
                <a:cubicBezTo>
                  <a:pt x="729506" y="606152"/>
                  <a:pt x="722243" y="576469"/>
                  <a:pt x="715617" y="546652"/>
                </a:cubicBezTo>
                <a:cubicBezTo>
                  <a:pt x="722243" y="443948"/>
                  <a:pt x="719847" y="340260"/>
                  <a:pt x="735496" y="238539"/>
                </a:cubicBezTo>
                <a:cubicBezTo>
                  <a:pt x="740002" y="209251"/>
                  <a:pt x="760321" y="184622"/>
                  <a:pt x="775252" y="159026"/>
                </a:cubicBezTo>
                <a:cubicBezTo>
                  <a:pt x="783599" y="144717"/>
                  <a:pt x="793356" y="130982"/>
                  <a:pt x="805069" y="119269"/>
                </a:cubicBezTo>
                <a:cubicBezTo>
                  <a:pt x="820240" y="104098"/>
                  <a:pt x="885859" y="73039"/>
                  <a:pt x="894522" y="69574"/>
                </a:cubicBezTo>
                <a:cubicBezTo>
                  <a:pt x="907205" y="64501"/>
                  <a:pt x="921319" y="63955"/>
                  <a:pt x="934278" y="59635"/>
                </a:cubicBezTo>
                <a:cubicBezTo>
                  <a:pt x="1037920" y="25087"/>
                  <a:pt x="923239" y="45829"/>
                  <a:pt x="1083365" y="29817"/>
                </a:cubicBezTo>
                <a:lnTo>
                  <a:pt x="1500809" y="49695"/>
                </a:lnTo>
                <a:cubicBezTo>
                  <a:pt x="1534026" y="51986"/>
                  <a:pt x="1567070" y="56322"/>
                  <a:pt x="1600200" y="59635"/>
                </a:cubicBezTo>
                <a:cubicBezTo>
                  <a:pt x="1711919" y="91554"/>
                  <a:pt x="1629261" y="72124"/>
                  <a:pt x="1759226" y="89452"/>
                </a:cubicBezTo>
                <a:cubicBezTo>
                  <a:pt x="1779202" y="92115"/>
                  <a:pt x="1798911" y="96541"/>
                  <a:pt x="1818861" y="99391"/>
                </a:cubicBezTo>
                <a:cubicBezTo>
                  <a:pt x="1841001" y="102554"/>
                  <a:pt x="1969703" y="118171"/>
                  <a:pt x="1987826" y="119269"/>
                </a:cubicBezTo>
                <a:cubicBezTo>
                  <a:pt x="2067262" y="124083"/>
                  <a:pt x="2146873" y="125423"/>
                  <a:pt x="2226365" y="129208"/>
                </a:cubicBezTo>
                <a:lnTo>
                  <a:pt x="2405269" y="139148"/>
                </a:lnTo>
                <a:lnTo>
                  <a:pt x="2484782" y="149087"/>
                </a:lnTo>
                <a:cubicBezTo>
                  <a:pt x="2508003" y="152183"/>
                  <a:pt x="2530998" y="157229"/>
                  <a:pt x="2554356" y="159026"/>
                </a:cubicBezTo>
                <a:cubicBezTo>
                  <a:pt x="2617205" y="163860"/>
                  <a:pt x="2680252" y="165652"/>
                  <a:pt x="2743200" y="168965"/>
                </a:cubicBezTo>
                <a:cubicBezTo>
                  <a:pt x="2773017" y="175591"/>
                  <a:pt x="2804845" y="176203"/>
                  <a:pt x="2832652" y="188843"/>
                </a:cubicBezTo>
                <a:cubicBezTo>
                  <a:pt x="2843527" y="193786"/>
                  <a:pt x="2843460" y="210887"/>
                  <a:pt x="2852530" y="218661"/>
                </a:cubicBezTo>
                <a:cubicBezTo>
                  <a:pt x="2867197" y="231233"/>
                  <a:pt x="2887274" y="236245"/>
                  <a:pt x="2902226" y="248478"/>
                </a:cubicBezTo>
                <a:cubicBezTo>
                  <a:pt x="2923984" y="266280"/>
                  <a:pt x="2941983" y="288235"/>
                  <a:pt x="2961861" y="308113"/>
                </a:cubicBezTo>
                <a:cubicBezTo>
                  <a:pt x="2971800" y="318052"/>
                  <a:pt x="2980433" y="329496"/>
                  <a:pt x="2991678" y="337930"/>
                </a:cubicBezTo>
                <a:cubicBezTo>
                  <a:pt x="3004930" y="347869"/>
                  <a:pt x="3017388" y="358968"/>
                  <a:pt x="3031435" y="367748"/>
                </a:cubicBezTo>
                <a:cubicBezTo>
                  <a:pt x="3043999" y="375601"/>
                  <a:pt x="3057135" y="382941"/>
                  <a:pt x="3071191" y="387626"/>
                </a:cubicBezTo>
                <a:cubicBezTo>
                  <a:pt x="3087217" y="392968"/>
                  <a:pt x="3104322" y="394252"/>
                  <a:pt x="3120887" y="397565"/>
                </a:cubicBezTo>
                <a:cubicBezTo>
                  <a:pt x="3159519" y="436197"/>
                  <a:pt x="3201154" y="470335"/>
                  <a:pt x="3230217" y="516835"/>
                </a:cubicBezTo>
                <a:cubicBezTo>
                  <a:pt x="3238070" y="529399"/>
                  <a:pt x="3243470" y="543339"/>
                  <a:pt x="3250096" y="556591"/>
                </a:cubicBezTo>
                <a:cubicBezTo>
                  <a:pt x="3286539" y="523461"/>
                  <a:pt x="3321307" y="488388"/>
                  <a:pt x="3359426" y="457200"/>
                </a:cubicBezTo>
                <a:cubicBezTo>
                  <a:pt x="3432964" y="397033"/>
                  <a:pt x="3510879" y="346818"/>
                  <a:pt x="3597965" y="308113"/>
                </a:cubicBezTo>
                <a:cubicBezTo>
                  <a:pt x="3613402" y="301252"/>
                  <a:pt x="3630964" y="300743"/>
                  <a:pt x="3647661" y="298174"/>
                </a:cubicBezTo>
                <a:cubicBezTo>
                  <a:pt x="3718032" y="287348"/>
                  <a:pt x="3773334" y="284388"/>
                  <a:pt x="3846443" y="278295"/>
                </a:cubicBezTo>
                <a:cubicBezTo>
                  <a:pt x="3925387" y="284874"/>
                  <a:pt x="3973269" y="282415"/>
                  <a:pt x="4045226" y="308113"/>
                </a:cubicBezTo>
                <a:cubicBezTo>
                  <a:pt x="4066156" y="315588"/>
                  <a:pt x="4084594" y="328810"/>
                  <a:pt x="4104861" y="337930"/>
                </a:cubicBezTo>
                <a:cubicBezTo>
                  <a:pt x="4150879" y="358638"/>
                  <a:pt x="4202021" y="369573"/>
                  <a:pt x="4244009" y="397565"/>
                </a:cubicBezTo>
                <a:cubicBezTo>
                  <a:pt x="4282543" y="423254"/>
                  <a:pt x="4262494" y="413666"/>
                  <a:pt x="4303643" y="427382"/>
                </a:cubicBezTo>
                <a:cubicBezTo>
                  <a:pt x="4306956" y="457200"/>
                  <a:pt x="4305688" y="487891"/>
                  <a:pt x="4313582" y="516835"/>
                </a:cubicBezTo>
                <a:cubicBezTo>
                  <a:pt x="4316048" y="525876"/>
                  <a:pt x="4328263" y="528916"/>
                  <a:pt x="4333461" y="536713"/>
                </a:cubicBezTo>
                <a:cubicBezTo>
                  <a:pt x="4341680" y="549041"/>
                  <a:pt x="4346713" y="563217"/>
                  <a:pt x="4353339" y="576469"/>
                </a:cubicBezTo>
                <a:cubicBezTo>
                  <a:pt x="4356652" y="589721"/>
                  <a:pt x="4355082" y="627154"/>
                  <a:pt x="4363278" y="616226"/>
                </a:cubicBezTo>
                <a:cubicBezTo>
                  <a:pt x="4389120" y="581770"/>
                  <a:pt x="4392461" y="534827"/>
                  <a:pt x="4412974" y="496956"/>
                </a:cubicBezTo>
                <a:cubicBezTo>
                  <a:pt x="4481777" y="369935"/>
                  <a:pt x="4483412" y="393089"/>
                  <a:pt x="4572000" y="298174"/>
                </a:cubicBezTo>
                <a:cubicBezTo>
                  <a:pt x="4651765" y="212711"/>
                  <a:pt x="4605382" y="244971"/>
                  <a:pt x="4691269" y="178904"/>
                </a:cubicBezTo>
                <a:cubicBezTo>
                  <a:pt x="4713859" y="161527"/>
                  <a:pt x="4735111" y="141461"/>
                  <a:pt x="4760843" y="129208"/>
                </a:cubicBezTo>
                <a:cubicBezTo>
                  <a:pt x="4805311" y="108033"/>
                  <a:pt x="4854022" y="97193"/>
                  <a:pt x="4899991" y="79513"/>
                </a:cubicBezTo>
                <a:cubicBezTo>
                  <a:pt x="5094874" y="4559"/>
                  <a:pt x="4943102" y="45049"/>
                  <a:pt x="5168348" y="0"/>
                </a:cubicBezTo>
                <a:cubicBezTo>
                  <a:pt x="5320748" y="3313"/>
                  <a:pt x="5473365" y="1159"/>
                  <a:pt x="5625548" y="9939"/>
                </a:cubicBezTo>
                <a:cubicBezTo>
                  <a:pt x="5646466" y="11146"/>
                  <a:pt x="5685182" y="29817"/>
                  <a:pt x="5685182" y="29817"/>
                </a:cubicBezTo>
                <a:lnTo>
                  <a:pt x="5804452" y="109330"/>
                </a:lnTo>
                <a:cubicBezTo>
                  <a:pt x="5814391" y="115956"/>
                  <a:pt x="5823585" y="123866"/>
                  <a:pt x="5834269" y="129208"/>
                </a:cubicBezTo>
                <a:cubicBezTo>
                  <a:pt x="5854147" y="139147"/>
                  <a:pt x="5876288" y="145475"/>
                  <a:pt x="5893904" y="159026"/>
                </a:cubicBezTo>
                <a:cubicBezTo>
                  <a:pt x="6052294" y="280865"/>
                  <a:pt x="5884608" y="189166"/>
                  <a:pt x="6023113" y="258417"/>
                </a:cubicBezTo>
                <a:cubicBezTo>
                  <a:pt x="6033052" y="268356"/>
                  <a:pt x="6042132" y="279236"/>
                  <a:pt x="6052930" y="288235"/>
                </a:cubicBezTo>
                <a:cubicBezTo>
                  <a:pt x="6074000" y="305793"/>
                  <a:pt x="6098205" y="315841"/>
                  <a:pt x="6122504" y="327991"/>
                </a:cubicBezTo>
                <a:cubicBezTo>
                  <a:pt x="6192275" y="421019"/>
                  <a:pt x="6175642" y="375017"/>
                  <a:pt x="6192078" y="457200"/>
                </a:cubicBezTo>
                <a:cubicBezTo>
                  <a:pt x="6188765" y="490330"/>
                  <a:pt x="6187202" y="523683"/>
                  <a:pt x="6182139" y="556591"/>
                </a:cubicBezTo>
                <a:cubicBezTo>
                  <a:pt x="6177847" y="584489"/>
                  <a:pt x="6162273" y="599630"/>
                  <a:pt x="6152322" y="626165"/>
                </a:cubicBezTo>
                <a:cubicBezTo>
                  <a:pt x="6147526" y="638955"/>
                  <a:pt x="6145695" y="652670"/>
                  <a:pt x="6142382" y="665922"/>
                </a:cubicBezTo>
                <a:cubicBezTo>
                  <a:pt x="6145695" y="679174"/>
                  <a:pt x="6144745" y="694312"/>
                  <a:pt x="6152322" y="705678"/>
                </a:cubicBezTo>
                <a:cubicBezTo>
                  <a:pt x="6165317" y="725170"/>
                  <a:pt x="6189022" y="735882"/>
                  <a:pt x="6202017" y="755374"/>
                </a:cubicBezTo>
                <a:lnTo>
                  <a:pt x="6221896" y="785191"/>
                </a:lnTo>
                <a:cubicBezTo>
                  <a:pt x="6225209" y="795130"/>
                  <a:pt x="6225549" y="806627"/>
                  <a:pt x="6231835" y="815008"/>
                </a:cubicBezTo>
                <a:cubicBezTo>
                  <a:pt x="6245891" y="833749"/>
                  <a:pt x="6281530" y="864704"/>
                  <a:pt x="6281530" y="864704"/>
                </a:cubicBezTo>
                <a:cubicBezTo>
                  <a:pt x="6288156" y="881269"/>
                  <a:pt x="6294163" y="898096"/>
                  <a:pt x="6301409" y="914400"/>
                </a:cubicBezTo>
                <a:cubicBezTo>
                  <a:pt x="6307426" y="927939"/>
                  <a:pt x="6315451" y="940538"/>
                  <a:pt x="6321287" y="954156"/>
                </a:cubicBezTo>
                <a:cubicBezTo>
                  <a:pt x="6325414" y="963786"/>
                  <a:pt x="6326541" y="974603"/>
                  <a:pt x="6331226" y="983974"/>
                </a:cubicBezTo>
                <a:cubicBezTo>
                  <a:pt x="6353041" y="1027604"/>
                  <a:pt x="6353554" y="1001265"/>
                  <a:pt x="6370982" y="1053548"/>
                </a:cubicBezTo>
                <a:cubicBezTo>
                  <a:pt x="6379621" y="1079466"/>
                  <a:pt x="6384235" y="1106557"/>
                  <a:pt x="6390861" y="1133061"/>
                </a:cubicBezTo>
                <a:lnTo>
                  <a:pt x="6400800" y="1172817"/>
                </a:lnTo>
                <a:cubicBezTo>
                  <a:pt x="6405825" y="1213019"/>
                  <a:pt x="6413820" y="1280754"/>
                  <a:pt x="6420678" y="1321904"/>
                </a:cubicBezTo>
                <a:cubicBezTo>
                  <a:pt x="6423455" y="1338568"/>
                  <a:pt x="6427304" y="1355035"/>
                  <a:pt x="6430617" y="1371600"/>
                </a:cubicBezTo>
                <a:cubicBezTo>
                  <a:pt x="6427304" y="1437861"/>
                  <a:pt x="6428282" y="1504476"/>
                  <a:pt x="6420678" y="1570382"/>
                </a:cubicBezTo>
                <a:cubicBezTo>
                  <a:pt x="6416994" y="1602314"/>
                  <a:pt x="6395407" y="1640804"/>
                  <a:pt x="6380922" y="1669774"/>
                </a:cubicBezTo>
                <a:cubicBezTo>
                  <a:pt x="6365457" y="1747091"/>
                  <a:pt x="6382602" y="1694164"/>
                  <a:pt x="6351104" y="1749287"/>
                </a:cubicBezTo>
                <a:cubicBezTo>
                  <a:pt x="6343753" y="1762151"/>
                  <a:pt x="6340322" y="1777348"/>
                  <a:pt x="6331226" y="1789043"/>
                </a:cubicBezTo>
                <a:cubicBezTo>
                  <a:pt x="6316843" y="1807535"/>
                  <a:pt x="6295586" y="1819997"/>
                  <a:pt x="6281530" y="1838739"/>
                </a:cubicBezTo>
                <a:cubicBezTo>
                  <a:pt x="6259368" y="1868289"/>
                  <a:pt x="6232722" y="1907721"/>
                  <a:pt x="6202017" y="1928191"/>
                </a:cubicBezTo>
                <a:cubicBezTo>
                  <a:pt x="6192078" y="1934817"/>
                  <a:pt x="6182884" y="1942727"/>
                  <a:pt x="6172200" y="1948069"/>
                </a:cubicBezTo>
                <a:cubicBezTo>
                  <a:pt x="6104562" y="1981888"/>
                  <a:pt x="6185360" y="1926178"/>
                  <a:pt x="6102626" y="1977887"/>
                </a:cubicBezTo>
                <a:cubicBezTo>
                  <a:pt x="6088579" y="1986667"/>
                  <a:pt x="6078007" y="2000976"/>
                  <a:pt x="6062869" y="2007704"/>
                </a:cubicBezTo>
                <a:cubicBezTo>
                  <a:pt x="6047432" y="2014565"/>
                  <a:pt x="6029563" y="2013546"/>
                  <a:pt x="6013174" y="2017643"/>
                </a:cubicBezTo>
                <a:cubicBezTo>
                  <a:pt x="6003010" y="2020184"/>
                  <a:pt x="5993464" y="2024825"/>
                  <a:pt x="5983356" y="2027582"/>
                </a:cubicBezTo>
                <a:cubicBezTo>
                  <a:pt x="5865904" y="2059615"/>
                  <a:pt x="5943933" y="2038048"/>
                  <a:pt x="5834269" y="2057400"/>
                </a:cubicBezTo>
                <a:cubicBezTo>
                  <a:pt x="5800997" y="2063272"/>
                  <a:pt x="5768008" y="2070652"/>
                  <a:pt x="5734878" y="2077278"/>
                </a:cubicBezTo>
                <a:lnTo>
                  <a:pt x="5685182" y="2087217"/>
                </a:lnTo>
                <a:cubicBezTo>
                  <a:pt x="5691808" y="2117034"/>
                  <a:pt x="5698661" y="2146802"/>
                  <a:pt x="5705061" y="2176669"/>
                </a:cubicBezTo>
                <a:cubicBezTo>
                  <a:pt x="5708601" y="2193187"/>
                  <a:pt x="5711460" y="2209847"/>
                  <a:pt x="5715000" y="2226365"/>
                </a:cubicBezTo>
                <a:cubicBezTo>
                  <a:pt x="5721400" y="2256232"/>
                  <a:pt x="5728252" y="2286000"/>
                  <a:pt x="5734878" y="2315817"/>
                </a:cubicBezTo>
                <a:cubicBezTo>
                  <a:pt x="5728252" y="2398643"/>
                  <a:pt x="5728231" y="2482265"/>
                  <a:pt x="5715000" y="2564295"/>
                </a:cubicBezTo>
                <a:cubicBezTo>
                  <a:pt x="5711461" y="2586236"/>
                  <a:pt x="5696616" y="2604872"/>
                  <a:pt x="5685182" y="2623930"/>
                </a:cubicBezTo>
                <a:cubicBezTo>
                  <a:pt x="5668143" y="2652328"/>
                  <a:pt x="5645901" y="2678358"/>
                  <a:pt x="5615609" y="2693504"/>
                </a:cubicBezTo>
                <a:cubicBezTo>
                  <a:pt x="5584123" y="2709247"/>
                  <a:pt x="5549502" y="2713812"/>
                  <a:pt x="5516217" y="2723322"/>
                </a:cubicBezTo>
                <a:cubicBezTo>
                  <a:pt x="5506144" y="2726200"/>
                  <a:pt x="5496339" y="2729948"/>
                  <a:pt x="5486400" y="2733261"/>
                </a:cubicBezTo>
                <a:lnTo>
                  <a:pt x="5068956" y="2723322"/>
                </a:lnTo>
                <a:cubicBezTo>
                  <a:pt x="5045549" y="2722367"/>
                  <a:pt x="5022209" y="2718650"/>
                  <a:pt x="4999382" y="2713382"/>
                </a:cubicBezTo>
                <a:cubicBezTo>
                  <a:pt x="4978965" y="2708670"/>
                  <a:pt x="4959626" y="2700130"/>
                  <a:pt x="4939748" y="2693504"/>
                </a:cubicBezTo>
                <a:cubicBezTo>
                  <a:pt x="4929809" y="2706756"/>
                  <a:pt x="4915591" y="2717693"/>
                  <a:pt x="4909930" y="2733261"/>
                </a:cubicBezTo>
                <a:cubicBezTo>
                  <a:pt x="4901924" y="2755277"/>
                  <a:pt x="4903842" y="2779727"/>
                  <a:pt x="4899991" y="2802835"/>
                </a:cubicBezTo>
                <a:cubicBezTo>
                  <a:pt x="4897214" y="2819498"/>
                  <a:pt x="4895825" y="2836654"/>
                  <a:pt x="4890052" y="2852530"/>
                </a:cubicBezTo>
                <a:cubicBezTo>
                  <a:pt x="4851705" y="2957986"/>
                  <a:pt x="4874406" y="2871276"/>
                  <a:pt x="4830417" y="2951922"/>
                </a:cubicBezTo>
                <a:cubicBezTo>
                  <a:pt x="4732345" y="3131719"/>
                  <a:pt x="4870314" y="2916925"/>
                  <a:pt x="4760843" y="3081130"/>
                </a:cubicBezTo>
                <a:cubicBezTo>
                  <a:pt x="4757530" y="3094382"/>
                  <a:pt x="4756285" y="3108331"/>
                  <a:pt x="4750904" y="3120887"/>
                </a:cubicBezTo>
                <a:cubicBezTo>
                  <a:pt x="4746199" y="3131866"/>
                  <a:pt x="4727744" y="3139218"/>
                  <a:pt x="4731026" y="3150704"/>
                </a:cubicBezTo>
                <a:cubicBezTo>
                  <a:pt x="4736175" y="3168724"/>
                  <a:pt x="4759276" y="3175667"/>
                  <a:pt x="4770782" y="3190461"/>
                </a:cubicBezTo>
                <a:cubicBezTo>
                  <a:pt x="4782642" y="3205710"/>
                  <a:pt x="4790661" y="3223591"/>
                  <a:pt x="4800600" y="3240156"/>
                </a:cubicBezTo>
                <a:cubicBezTo>
                  <a:pt x="4793974" y="3260034"/>
                  <a:pt x="4790093" y="3281050"/>
                  <a:pt x="4780722" y="3299791"/>
                </a:cubicBezTo>
                <a:cubicBezTo>
                  <a:pt x="4776531" y="3308172"/>
                  <a:pt x="4766777" y="3312416"/>
                  <a:pt x="4760843" y="3319669"/>
                </a:cubicBezTo>
                <a:cubicBezTo>
                  <a:pt x="4675144" y="3424412"/>
                  <a:pt x="4725480" y="3386315"/>
                  <a:pt x="4661452" y="3429000"/>
                </a:cubicBezTo>
                <a:cubicBezTo>
                  <a:pt x="4658139" y="3438939"/>
                  <a:pt x="4657602" y="3450292"/>
                  <a:pt x="4651513" y="3458817"/>
                </a:cubicBezTo>
                <a:cubicBezTo>
                  <a:pt x="4640620" y="3474068"/>
                  <a:pt x="4626391" y="3486866"/>
                  <a:pt x="4611756" y="3498574"/>
                </a:cubicBezTo>
                <a:cubicBezTo>
                  <a:pt x="4593101" y="3513498"/>
                  <a:pt x="4574786" y="3530775"/>
                  <a:pt x="4552122" y="3538330"/>
                </a:cubicBezTo>
                <a:cubicBezTo>
                  <a:pt x="4542183" y="3541643"/>
                  <a:pt x="4532468" y="3545728"/>
                  <a:pt x="4522304" y="3548269"/>
                </a:cubicBezTo>
                <a:cubicBezTo>
                  <a:pt x="4476773" y="3559652"/>
                  <a:pt x="4441373" y="3562113"/>
                  <a:pt x="4393096" y="3568148"/>
                </a:cubicBezTo>
                <a:cubicBezTo>
                  <a:pt x="4234389" y="3621049"/>
                  <a:pt x="4362188" y="3586107"/>
                  <a:pt x="4025348" y="3578087"/>
                </a:cubicBezTo>
                <a:lnTo>
                  <a:pt x="3498574" y="3568148"/>
                </a:lnTo>
                <a:cubicBezTo>
                  <a:pt x="3458817" y="3561522"/>
                  <a:pt x="3416350" y="3564146"/>
                  <a:pt x="3379304" y="3548269"/>
                </a:cubicBezTo>
                <a:cubicBezTo>
                  <a:pt x="3356113" y="3538330"/>
                  <a:pt x="3333442" y="3527075"/>
                  <a:pt x="3309730" y="3518452"/>
                </a:cubicBezTo>
                <a:cubicBezTo>
                  <a:pt x="3287282" y="3510289"/>
                  <a:pt x="3241695" y="3503928"/>
                  <a:pt x="3220278" y="3498574"/>
                </a:cubicBezTo>
                <a:cubicBezTo>
                  <a:pt x="3123988" y="3474502"/>
                  <a:pt x="3273962" y="3506682"/>
                  <a:pt x="3150704" y="3468756"/>
                </a:cubicBezTo>
                <a:cubicBezTo>
                  <a:pt x="3096625" y="3452116"/>
                  <a:pt x="3046820" y="3446816"/>
                  <a:pt x="2991678" y="3438939"/>
                </a:cubicBezTo>
                <a:cubicBezTo>
                  <a:pt x="2971800" y="3429000"/>
                  <a:pt x="2953127" y="3416150"/>
                  <a:pt x="2932043" y="3409122"/>
                </a:cubicBezTo>
                <a:cubicBezTo>
                  <a:pt x="2912925" y="3402749"/>
                  <a:pt x="2892081" y="3403554"/>
                  <a:pt x="2872409" y="3399182"/>
                </a:cubicBezTo>
                <a:cubicBezTo>
                  <a:pt x="2862182" y="3396909"/>
                  <a:pt x="2852530" y="3392556"/>
                  <a:pt x="2842591" y="3389243"/>
                </a:cubicBezTo>
                <a:cubicBezTo>
                  <a:pt x="2771474" y="3341831"/>
                  <a:pt x="2858595" y="3395083"/>
                  <a:pt x="2773017" y="3359426"/>
                </a:cubicBezTo>
                <a:cubicBezTo>
                  <a:pt x="2745664" y="3348029"/>
                  <a:pt x="2722252" y="3326856"/>
                  <a:pt x="2693504" y="3319669"/>
                </a:cubicBezTo>
                <a:cubicBezTo>
                  <a:pt x="2680252" y="3316356"/>
                  <a:pt x="2666538" y="3314526"/>
                  <a:pt x="2653748" y="3309730"/>
                </a:cubicBezTo>
                <a:cubicBezTo>
                  <a:pt x="2639875" y="3304528"/>
                  <a:pt x="2627530" y="3295869"/>
                  <a:pt x="2613991" y="3289852"/>
                </a:cubicBezTo>
                <a:cubicBezTo>
                  <a:pt x="2597688" y="3282606"/>
                  <a:pt x="2580861" y="3276600"/>
                  <a:pt x="2564296" y="3269974"/>
                </a:cubicBezTo>
                <a:cubicBezTo>
                  <a:pt x="2526575" y="3213394"/>
                  <a:pt x="2566301" y="3259760"/>
                  <a:pt x="2514600" y="3230217"/>
                </a:cubicBezTo>
                <a:cubicBezTo>
                  <a:pt x="2500217" y="3221998"/>
                  <a:pt x="2488626" y="3209589"/>
                  <a:pt x="2474843" y="3200400"/>
                </a:cubicBezTo>
                <a:cubicBezTo>
                  <a:pt x="2458769" y="3189684"/>
                  <a:pt x="2441530" y="3180821"/>
                  <a:pt x="2425148" y="3170582"/>
                </a:cubicBezTo>
                <a:cubicBezTo>
                  <a:pt x="2415018" y="3164251"/>
                  <a:pt x="2406014" y="3156046"/>
                  <a:pt x="2395330" y="3150704"/>
                </a:cubicBezTo>
                <a:cubicBezTo>
                  <a:pt x="2385959" y="3146019"/>
                  <a:pt x="2374884" y="3145450"/>
                  <a:pt x="2365513" y="3140765"/>
                </a:cubicBezTo>
                <a:cubicBezTo>
                  <a:pt x="2344485" y="3130251"/>
                  <a:pt x="2313949" y="3102325"/>
                  <a:pt x="2295939" y="3091069"/>
                </a:cubicBezTo>
                <a:cubicBezTo>
                  <a:pt x="2283375" y="3083216"/>
                  <a:pt x="2269434" y="3077817"/>
                  <a:pt x="2256182" y="3071191"/>
                </a:cubicBezTo>
                <a:cubicBezTo>
                  <a:pt x="2235684" y="3091689"/>
                  <a:pt x="2200296" y="3123330"/>
                  <a:pt x="2186609" y="3150704"/>
                </a:cubicBezTo>
                <a:cubicBezTo>
                  <a:pt x="2180500" y="3162922"/>
                  <a:pt x="2179982" y="3177209"/>
                  <a:pt x="2176669" y="3190461"/>
                </a:cubicBezTo>
                <a:cubicBezTo>
                  <a:pt x="2163767" y="3293680"/>
                  <a:pt x="2181546" y="3247749"/>
                  <a:pt x="2126974" y="3329608"/>
                </a:cubicBezTo>
                <a:cubicBezTo>
                  <a:pt x="2107096" y="3359426"/>
                  <a:pt x="2098069" y="3400624"/>
                  <a:pt x="2067339" y="3419061"/>
                </a:cubicBezTo>
                <a:cubicBezTo>
                  <a:pt x="2050774" y="3429000"/>
                  <a:pt x="2032892" y="3437018"/>
                  <a:pt x="2017643" y="3448878"/>
                </a:cubicBezTo>
                <a:cubicBezTo>
                  <a:pt x="2002849" y="3460384"/>
                  <a:pt x="1994650" y="3480254"/>
                  <a:pt x="1977887" y="3488635"/>
                </a:cubicBezTo>
                <a:cubicBezTo>
                  <a:pt x="1953451" y="3500853"/>
                  <a:pt x="1898374" y="3508513"/>
                  <a:pt x="1898374" y="3508513"/>
                </a:cubicBezTo>
                <a:cubicBezTo>
                  <a:pt x="1778565" y="3588383"/>
                  <a:pt x="1871153" y="3534981"/>
                  <a:pt x="1540565" y="3518452"/>
                </a:cubicBezTo>
                <a:cubicBezTo>
                  <a:pt x="1517167" y="3517282"/>
                  <a:pt x="1494237" y="3511419"/>
                  <a:pt x="1470991" y="3508513"/>
                </a:cubicBezTo>
                <a:cubicBezTo>
                  <a:pt x="1441222" y="3504792"/>
                  <a:pt x="1411356" y="3501887"/>
                  <a:pt x="1381539" y="3498574"/>
                </a:cubicBezTo>
                <a:cubicBezTo>
                  <a:pt x="1234609" y="3435603"/>
                  <a:pt x="1392902" y="3495843"/>
                  <a:pt x="1232452" y="3458817"/>
                </a:cubicBezTo>
                <a:cubicBezTo>
                  <a:pt x="1215068" y="3454805"/>
                  <a:pt x="1199682" y="3444581"/>
                  <a:pt x="1182756" y="3438939"/>
                </a:cubicBezTo>
                <a:cubicBezTo>
                  <a:pt x="1169797" y="3434619"/>
                  <a:pt x="1155837" y="3433668"/>
                  <a:pt x="1143000" y="3429000"/>
                </a:cubicBezTo>
                <a:cubicBezTo>
                  <a:pt x="1119288" y="3420377"/>
                  <a:pt x="1097687" y="3406114"/>
                  <a:pt x="1073426" y="3399182"/>
                </a:cubicBezTo>
                <a:cubicBezTo>
                  <a:pt x="1050901" y="3392746"/>
                  <a:pt x="1027043" y="3392556"/>
                  <a:pt x="1003852" y="3389243"/>
                </a:cubicBezTo>
                <a:cubicBezTo>
                  <a:pt x="990600" y="3382617"/>
                  <a:pt x="977635" y="3375382"/>
                  <a:pt x="964096" y="3369365"/>
                </a:cubicBezTo>
                <a:cubicBezTo>
                  <a:pt x="947792" y="3362119"/>
                  <a:pt x="930358" y="3357466"/>
                  <a:pt x="914400" y="3349487"/>
                </a:cubicBezTo>
                <a:cubicBezTo>
                  <a:pt x="903715" y="3344145"/>
                  <a:pt x="894954" y="3335535"/>
                  <a:pt x="884582" y="3329608"/>
                </a:cubicBezTo>
                <a:cubicBezTo>
                  <a:pt x="871718" y="3322257"/>
                  <a:pt x="858365" y="3315747"/>
                  <a:pt x="844826" y="3309730"/>
                </a:cubicBezTo>
                <a:cubicBezTo>
                  <a:pt x="828522" y="3302484"/>
                  <a:pt x="810839" y="3298311"/>
                  <a:pt x="795130" y="3289852"/>
                </a:cubicBezTo>
                <a:cubicBezTo>
                  <a:pt x="767611" y="3275034"/>
                  <a:pt x="742236" y="3256537"/>
                  <a:pt x="715617" y="3240156"/>
                </a:cubicBezTo>
                <a:cubicBezTo>
                  <a:pt x="699165" y="3230031"/>
                  <a:pt x="665922" y="3210339"/>
                  <a:pt x="665922" y="3210339"/>
                </a:cubicBezTo>
                <a:cubicBezTo>
                  <a:pt x="622378" y="3145026"/>
                  <a:pt x="673021" y="3212706"/>
                  <a:pt x="616226" y="3160643"/>
                </a:cubicBezTo>
                <a:cubicBezTo>
                  <a:pt x="585142" y="3132149"/>
                  <a:pt x="553116" y="3104119"/>
                  <a:pt x="526774" y="3071191"/>
                </a:cubicBezTo>
                <a:cubicBezTo>
                  <a:pt x="513522" y="3054626"/>
                  <a:pt x="498784" y="3039146"/>
                  <a:pt x="487017" y="3021495"/>
                </a:cubicBezTo>
                <a:cubicBezTo>
                  <a:pt x="478798" y="3009167"/>
                  <a:pt x="472975" y="2995357"/>
                  <a:pt x="467139" y="2981739"/>
                </a:cubicBezTo>
                <a:cubicBezTo>
                  <a:pt x="463012" y="2972109"/>
                  <a:pt x="462590" y="2960906"/>
                  <a:pt x="457200" y="2951922"/>
                </a:cubicBezTo>
                <a:cubicBezTo>
                  <a:pt x="452379" y="2943887"/>
                  <a:pt x="443948" y="2938669"/>
                  <a:pt x="437322" y="2932043"/>
                </a:cubicBezTo>
                <a:cubicBezTo>
                  <a:pt x="434009" y="2918791"/>
                  <a:pt x="431307" y="2905371"/>
                  <a:pt x="427382" y="2892287"/>
                </a:cubicBezTo>
                <a:cubicBezTo>
                  <a:pt x="421361" y="2872217"/>
                  <a:pt x="407504" y="2853606"/>
                  <a:pt x="407504" y="2832652"/>
                </a:cubicBezTo>
                <a:cubicBezTo>
                  <a:pt x="407504" y="2362768"/>
                  <a:pt x="414885" y="2544316"/>
                  <a:pt x="894522" y="2166730"/>
                </a:cubicBezTo>
                <a:cubicBezTo>
                  <a:pt x="758369" y="2075963"/>
                  <a:pt x="923373" y="2167496"/>
                  <a:pt x="745435" y="2136913"/>
                </a:cubicBezTo>
                <a:cubicBezTo>
                  <a:pt x="506502" y="2095846"/>
                  <a:pt x="303306" y="2043774"/>
                  <a:pt x="79513" y="1987826"/>
                </a:cubicBezTo>
                <a:cubicBezTo>
                  <a:pt x="72887" y="1924878"/>
                  <a:pt x="71588" y="1861139"/>
                  <a:pt x="59635" y="1798982"/>
                </a:cubicBezTo>
                <a:cubicBezTo>
                  <a:pt x="54870" y="1774205"/>
                  <a:pt x="38875" y="1752958"/>
                  <a:pt x="29817" y="1729408"/>
                </a:cubicBezTo>
                <a:cubicBezTo>
                  <a:pt x="8800" y="1674765"/>
                  <a:pt x="10659" y="1673375"/>
                  <a:pt x="0" y="1620078"/>
                </a:cubicBezTo>
                <a:cubicBezTo>
                  <a:pt x="3313" y="1537252"/>
                  <a:pt x="-1784" y="1453659"/>
                  <a:pt x="9939" y="1371600"/>
                </a:cubicBezTo>
                <a:cubicBezTo>
                  <a:pt x="14985" y="1336276"/>
                  <a:pt x="36110" y="1305203"/>
                  <a:pt x="49696" y="1272208"/>
                </a:cubicBezTo>
                <a:cubicBezTo>
                  <a:pt x="69600" y="1223869"/>
                  <a:pt x="105017" y="1137374"/>
                  <a:pt x="139148" y="1103243"/>
                </a:cubicBezTo>
                <a:cubicBezTo>
                  <a:pt x="149087" y="1093304"/>
                  <a:pt x="157527" y="1081596"/>
                  <a:pt x="168965" y="1073426"/>
                </a:cubicBezTo>
                <a:cubicBezTo>
                  <a:pt x="205045" y="1047655"/>
                  <a:pt x="223625" y="1051741"/>
                  <a:pt x="268356" y="1043608"/>
                </a:cubicBezTo>
                <a:cubicBezTo>
                  <a:pt x="284977" y="1040586"/>
                  <a:pt x="301487" y="1036982"/>
                  <a:pt x="318052" y="1033669"/>
                </a:cubicBezTo>
                <a:cubicBezTo>
                  <a:pt x="337930" y="1023730"/>
                  <a:pt x="356126" y="1009242"/>
                  <a:pt x="377687" y="1003852"/>
                </a:cubicBezTo>
                <a:cubicBezTo>
                  <a:pt x="406676" y="996605"/>
                  <a:pt x="656241" y="966770"/>
                  <a:pt x="675861" y="964095"/>
                </a:cubicBezTo>
                <a:cubicBezTo>
                  <a:pt x="695829" y="961372"/>
                  <a:pt x="715546" y="957006"/>
                  <a:pt x="735496" y="954156"/>
                </a:cubicBezTo>
                <a:cubicBezTo>
                  <a:pt x="761938" y="950379"/>
                  <a:pt x="788533" y="947747"/>
                  <a:pt x="815009" y="944217"/>
                </a:cubicBezTo>
                <a:lnTo>
                  <a:pt x="884582" y="934278"/>
                </a:lnTo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of a modern data pipeline: </a:t>
            </a:r>
            <a:br>
              <a:rPr lang="en-US" dirty="0"/>
            </a:br>
            <a:r>
              <a:rPr lang="en-US" dirty="0"/>
              <a:t>Modern-day financial trading floor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>
          <a:xfrm>
            <a:off x="354328" y="6356352"/>
            <a:ext cx="8103871" cy="365125"/>
          </a:xfrm>
        </p:spPr>
        <p:txBody>
          <a:bodyPr/>
          <a:lstStyle/>
          <a:p>
            <a:pPr algn="l"/>
            <a:r>
              <a:rPr lang="en-US" dirty="0"/>
              <a:t>Image courtesy (L-R): </a:t>
            </a:r>
            <a:r>
              <a:rPr lang="en-US" dirty="0">
                <a:hlinkClick r:id="rId3"/>
              </a:rPr>
              <a:t>https://forextrader.live/2016/06/14/forex-trading-floors/</a:t>
            </a:r>
            <a:r>
              <a:rPr lang="en-US" dirty="0"/>
              <a:t>  , </a:t>
            </a:r>
            <a:r>
              <a:rPr lang="en-US" dirty="0">
                <a:hlinkClick r:id="rId4"/>
              </a:rPr>
              <a:t>https://towardsdatascience.com/assembling-an-entry-level-high-frequency-trading-hft-system-e7538545b2a9</a:t>
            </a:r>
            <a:r>
              <a:rPr lang="en-US" dirty="0"/>
              <a:t>  , </a:t>
            </a:r>
            <a:r>
              <a:rPr lang="en-US" dirty="0">
                <a:hlinkClick r:id="rId5"/>
              </a:rPr>
              <a:t>https://www.reliancesmartmoney.com/stocks/trading-platforms/tick-pro</a:t>
            </a:r>
            <a:r>
              <a:rPr lang="en-US" dirty="0"/>
              <a:t> </a:t>
            </a:r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12</a:t>
            </a:fld>
            <a:endParaRPr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789B4D-1755-E16B-9CD5-3AF845A70703}"/>
              </a:ext>
            </a:extLst>
          </p:cNvPr>
          <p:cNvSpPr/>
          <p:nvPr/>
        </p:nvSpPr>
        <p:spPr>
          <a:xfrm>
            <a:off x="518801" y="1800928"/>
            <a:ext cx="974254" cy="101488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Data sources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9F6551-117E-FB86-F02D-198F4CC692C7}"/>
              </a:ext>
            </a:extLst>
          </p:cNvPr>
          <p:cNvSpPr/>
          <p:nvPr/>
        </p:nvSpPr>
        <p:spPr>
          <a:xfrm>
            <a:off x="3767911" y="1800928"/>
            <a:ext cx="974254" cy="101488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Data stream processor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EE2EE8-181B-E63E-F138-19772BD9B7D8}"/>
              </a:ext>
            </a:extLst>
          </p:cNvPr>
          <p:cNvSpPr/>
          <p:nvPr/>
        </p:nvSpPr>
        <p:spPr>
          <a:xfrm>
            <a:off x="6062868" y="1800928"/>
            <a:ext cx="1075610" cy="101488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Data </a:t>
            </a:r>
            <a:r>
              <a:rPr lang="en-IN" dirty="0" err="1">
                <a:solidFill>
                  <a:schemeClr val="tx1"/>
                </a:solidFill>
              </a:rPr>
              <a:t>lakehouse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ABD183-FBC1-6097-7B35-51858A60A02D}"/>
              </a:ext>
            </a:extLst>
          </p:cNvPr>
          <p:cNvSpPr txBox="1"/>
          <p:nvPr/>
        </p:nvSpPr>
        <p:spPr>
          <a:xfrm>
            <a:off x="391484" y="1019993"/>
            <a:ext cx="31885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Enterprise trading software, high-frequency trading supercomputers, mobile trading apps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6E18D7D-B3A0-A86A-3CE8-F2477DCEF27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1493055" y="2308370"/>
            <a:ext cx="22748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69F2C6F-D132-FFA8-0A23-8E4927EDB78F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4742165" y="2308370"/>
            <a:ext cx="132070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38C7ABB-9C94-2CE6-95A5-DA95B010BAF0}"/>
              </a:ext>
            </a:extLst>
          </p:cNvPr>
          <p:cNvSpPr txBox="1"/>
          <p:nvPr/>
        </p:nvSpPr>
        <p:spPr>
          <a:xfrm>
            <a:off x="3649402" y="1269819"/>
            <a:ext cx="2234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 software ingesting data from hundreds of sources</a:t>
            </a:r>
          </a:p>
        </p:txBody>
      </p:sp>
      <p:pic>
        <p:nvPicPr>
          <p:cNvPr id="4" name="Picture 3" descr="A group of people working on computers&#10;&#10;Description automatically generated">
            <a:extLst>
              <a:ext uri="{FF2B5EF4-FFF2-40B4-BE49-F238E27FC236}">
                <a16:creationId xmlns:a16="http://schemas.microsoft.com/office/drawing/2014/main" id="{E4AB1EE1-7158-9B54-12D7-B2C22143F2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317" y="4649336"/>
            <a:ext cx="3204699" cy="1689818"/>
          </a:xfrm>
          <a:prstGeom prst="rect">
            <a:avLst/>
          </a:prstGeom>
        </p:spPr>
      </p:pic>
      <p:pic>
        <p:nvPicPr>
          <p:cNvPr id="9" name="Picture 8" descr="A person holding a phone with a graph on it&#10;&#10;Description automatically generated">
            <a:extLst>
              <a:ext uri="{FF2B5EF4-FFF2-40B4-BE49-F238E27FC236}">
                <a16:creationId xmlns:a16="http://schemas.microsoft.com/office/drawing/2014/main" id="{46E0299C-D7C6-D477-A2E5-0A29E08849A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572"/>
          <a:stretch/>
        </p:blipFill>
        <p:spPr>
          <a:xfrm>
            <a:off x="6584855" y="4645608"/>
            <a:ext cx="2293768" cy="1693546"/>
          </a:xfrm>
          <a:prstGeom prst="rect">
            <a:avLst/>
          </a:prstGeom>
        </p:spPr>
      </p:pic>
      <p:pic>
        <p:nvPicPr>
          <p:cNvPr id="15" name="Picture 14" descr="A room with many computer servers&#10;&#10;Description automatically generated with medium confidence">
            <a:extLst>
              <a:ext uri="{FF2B5EF4-FFF2-40B4-BE49-F238E27FC236}">
                <a16:creationId xmlns:a16="http://schemas.microsoft.com/office/drawing/2014/main" id="{918A5FE4-FC26-C764-F737-6E5A95667D5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4698"/>
          <a:stretch/>
        </p:blipFill>
        <p:spPr>
          <a:xfrm>
            <a:off x="3580016" y="4645608"/>
            <a:ext cx="3004839" cy="169354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AF7A324-F0A7-4B3D-779E-7539575F7D8E}"/>
              </a:ext>
            </a:extLst>
          </p:cNvPr>
          <p:cNvSpPr/>
          <p:nvPr/>
        </p:nvSpPr>
        <p:spPr>
          <a:xfrm>
            <a:off x="7712984" y="1799112"/>
            <a:ext cx="1075610" cy="101488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Data analytics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4901312-1370-64E3-931D-15F973794175}"/>
              </a:ext>
            </a:extLst>
          </p:cNvPr>
          <p:cNvCxnSpPr>
            <a:cxnSpLocks/>
            <a:stCxn id="13" idx="3"/>
            <a:endCxn id="21" idx="1"/>
          </p:cNvCxnSpPr>
          <p:nvPr/>
        </p:nvCxnSpPr>
        <p:spPr>
          <a:xfrm flipV="1">
            <a:off x="7138478" y="2306554"/>
            <a:ext cx="574506" cy="1816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BA83363D-F1A8-679A-F3B1-AF733802AE5E}"/>
              </a:ext>
            </a:extLst>
          </p:cNvPr>
          <p:cNvSpPr/>
          <p:nvPr/>
        </p:nvSpPr>
        <p:spPr>
          <a:xfrm>
            <a:off x="6124159" y="3054645"/>
            <a:ext cx="1075610" cy="58061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ML model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ADC4D4C-46C9-8CBE-CD51-C996E1725968}"/>
              </a:ext>
            </a:extLst>
          </p:cNvPr>
          <p:cNvSpPr/>
          <p:nvPr/>
        </p:nvSpPr>
        <p:spPr>
          <a:xfrm>
            <a:off x="6122731" y="3872967"/>
            <a:ext cx="1075610" cy="58061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ML model 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CCE0A2C-1A0F-74B7-AD64-5F994541399F}"/>
              </a:ext>
            </a:extLst>
          </p:cNvPr>
          <p:cNvSpPr/>
          <p:nvPr/>
        </p:nvSpPr>
        <p:spPr>
          <a:xfrm>
            <a:off x="3772024" y="3253681"/>
            <a:ext cx="970141" cy="101488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Order execution service</a:t>
            </a:r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62D8E508-BDF4-48CC-A5A3-D73237FCDAB2}"/>
              </a:ext>
            </a:extLst>
          </p:cNvPr>
          <p:cNvCxnSpPr>
            <a:cxnSpLocks/>
            <a:stCxn id="13" idx="3"/>
            <a:endCxn id="26" idx="3"/>
          </p:cNvCxnSpPr>
          <p:nvPr/>
        </p:nvCxnSpPr>
        <p:spPr>
          <a:xfrm>
            <a:off x="7138478" y="2308370"/>
            <a:ext cx="61291" cy="1036581"/>
          </a:xfrm>
          <a:prstGeom prst="bentConnector3">
            <a:avLst>
              <a:gd name="adj1" fmla="val 472975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C823A4BC-F0EE-9BD2-1D3B-F4556B06CF9F}"/>
              </a:ext>
            </a:extLst>
          </p:cNvPr>
          <p:cNvCxnSpPr>
            <a:cxnSpLocks/>
            <a:stCxn id="13" idx="3"/>
            <a:endCxn id="27" idx="3"/>
          </p:cNvCxnSpPr>
          <p:nvPr/>
        </p:nvCxnSpPr>
        <p:spPr>
          <a:xfrm>
            <a:off x="7138478" y="2308370"/>
            <a:ext cx="59863" cy="1854903"/>
          </a:xfrm>
          <a:prstGeom prst="bentConnector3">
            <a:avLst>
              <a:gd name="adj1" fmla="val 481872"/>
            </a:avLst>
          </a:prstGeom>
          <a:ln w="19050">
            <a:solidFill>
              <a:schemeClr val="tx1"/>
            </a:solidFill>
            <a:headEnd type="triangle" w="med" len="lg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257C9A74-5907-623A-1AB5-FC19C591A27E}"/>
              </a:ext>
            </a:extLst>
          </p:cNvPr>
          <p:cNvCxnSpPr>
            <a:stCxn id="26" idx="1"/>
            <a:endCxn id="37" idx="3"/>
          </p:cNvCxnSpPr>
          <p:nvPr/>
        </p:nvCxnSpPr>
        <p:spPr>
          <a:xfrm rot="10800000" flipV="1">
            <a:off x="4742165" y="3344951"/>
            <a:ext cx="1381994" cy="416172"/>
          </a:xfrm>
          <a:prstGeom prst="bentConnector3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E518C575-DC1E-7404-6A40-7EB0DA65980D}"/>
              </a:ext>
            </a:extLst>
          </p:cNvPr>
          <p:cNvCxnSpPr>
            <a:cxnSpLocks/>
            <a:stCxn id="27" idx="1"/>
            <a:endCxn id="37" idx="3"/>
          </p:cNvCxnSpPr>
          <p:nvPr/>
        </p:nvCxnSpPr>
        <p:spPr>
          <a:xfrm rot="10800000">
            <a:off x="4742165" y="3761123"/>
            <a:ext cx="1380566" cy="402150"/>
          </a:xfrm>
          <a:prstGeom prst="bentConnector3">
            <a:avLst/>
          </a:prstGeom>
          <a:ln w="15875">
            <a:solidFill>
              <a:schemeClr val="tx1"/>
            </a:solidFill>
            <a:headEnd type="none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67D9EF7D-EDE3-E072-5656-1B2B9C9B3D34}"/>
              </a:ext>
            </a:extLst>
          </p:cNvPr>
          <p:cNvCxnSpPr>
            <a:cxnSpLocks/>
            <a:stCxn id="37" idx="1"/>
            <a:endCxn id="11" idx="2"/>
          </p:cNvCxnSpPr>
          <p:nvPr/>
        </p:nvCxnSpPr>
        <p:spPr>
          <a:xfrm rot="10800000">
            <a:off x="1005928" y="2815813"/>
            <a:ext cx="2766096" cy="945311"/>
          </a:xfrm>
          <a:prstGeom prst="bentConnector2">
            <a:avLst/>
          </a:prstGeom>
          <a:ln w="19050">
            <a:solidFill>
              <a:schemeClr val="tx1"/>
            </a:solidFill>
            <a:headEnd type="none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C35B0B97-222D-5902-79EB-AAE6A40C0963}"/>
              </a:ext>
            </a:extLst>
          </p:cNvPr>
          <p:cNvSpPr txBox="1"/>
          <p:nvPr/>
        </p:nvSpPr>
        <p:spPr>
          <a:xfrm>
            <a:off x="7711494" y="1267293"/>
            <a:ext cx="1075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Real-time monitoring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9F44AE-5FE8-B84D-2449-E180794A907C}"/>
              </a:ext>
            </a:extLst>
          </p:cNvPr>
          <p:cNvSpPr txBox="1"/>
          <p:nvPr/>
        </p:nvSpPr>
        <p:spPr>
          <a:xfrm>
            <a:off x="6167781" y="992528"/>
            <a:ext cx="698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Cloud</a:t>
            </a:r>
          </a:p>
        </p:txBody>
      </p:sp>
    </p:spTree>
    <p:extLst>
      <p:ext uri="{BB962C8B-B14F-4D97-AF65-F5344CB8AC3E}">
        <p14:creationId xmlns:p14="http://schemas.microsoft.com/office/powerpoint/2010/main" val="4129519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1262742"/>
            <a:ext cx="8534400" cy="509360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Section 8.3 ‘In-Memory Analytics’, P. RAJ, A. RAMAN, D. NAGARAJ, S. DUGGIRALA (2015), High-Performance Big-Data Analytics: Computing Systems and Approaches, Springer, 1st Edition.</a:t>
            </a:r>
          </a:p>
          <a:p>
            <a:r>
              <a:rPr lang="en-US" dirty="0"/>
              <a:t>Chapter 11 ‘Stream Processing’, M. KLEPPMANN (2017), Designing Data-Intensive Applications The Big Ideas Behind Reliable, Scalable, and Maintainable Systems, O’Reilly.</a:t>
            </a:r>
          </a:p>
          <a:p>
            <a:r>
              <a:rPr lang="en-US" dirty="0"/>
              <a:t>Chapter 7 ‘Ingestion’, J. Reis, M. Housley (2022), Fundamentals of Data Engineering, O'Reilly Media, </a:t>
            </a:r>
            <a:r>
              <a:rPr lang="en-US" dirty="0" err="1"/>
              <a:t>Inc.,ISBN</a:t>
            </a:r>
            <a:r>
              <a:rPr lang="en-US" dirty="0"/>
              <a:t>: 9781098108304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909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25801" y="2438400"/>
            <a:ext cx="2692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24347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discussed in the last class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1262743"/>
            <a:ext cx="8534400" cy="4914220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US" b="1" dirty="0"/>
              <a:t>Query optimization</a:t>
            </a:r>
            <a:br>
              <a:rPr lang="en-US" dirty="0"/>
            </a:br>
            <a:r>
              <a:rPr lang="en-US" dirty="0"/>
              <a:t>We learnt various techniques for </a:t>
            </a:r>
          </a:p>
          <a:p>
            <a:r>
              <a:rPr lang="en-US" dirty="0"/>
              <a:t>Enumerating all possible query evaluation plans</a:t>
            </a:r>
          </a:p>
          <a:p>
            <a:r>
              <a:rPr lang="en-US" dirty="0"/>
              <a:t>Estimating the cost of each plan</a:t>
            </a:r>
          </a:p>
          <a:p>
            <a:r>
              <a:rPr lang="en-US" dirty="0"/>
              <a:t>Choosing an optimal or approximately optimal plan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4773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streaming data?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1262742"/>
            <a:ext cx="8534400" cy="5093609"/>
          </a:xfrm>
        </p:spPr>
        <p:txBody>
          <a:bodyPr>
            <a:normAutofit fontScale="92500" lnSpcReduction="20000"/>
          </a:bodyPr>
          <a:lstStyle/>
          <a:p>
            <a:pPr marL="25400" indent="0">
              <a:buNone/>
            </a:pPr>
            <a:r>
              <a:rPr lang="en-US" dirty="0"/>
              <a:t>Data that is continuously being generated (streamed).</a:t>
            </a:r>
          </a:p>
          <a:p>
            <a:pPr marL="25400" indent="0">
              <a:buNone/>
            </a:pPr>
            <a:endParaRPr lang="en-US" dirty="0"/>
          </a:p>
          <a:p>
            <a:pPr marL="25400" indent="0">
              <a:buNone/>
            </a:pPr>
            <a:r>
              <a:rPr lang="en-US" dirty="0"/>
              <a:t>Examples:</a:t>
            </a:r>
          </a:p>
          <a:p>
            <a:r>
              <a:rPr lang="en-US" dirty="0"/>
              <a:t>Click-through data (e.g., for Google search, every page request made by any user anywhere)</a:t>
            </a:r>
          </a:p>
          <a:p>
            <a:r>
              <a:rPr lang="en-US" dirty="0"/>
              <a:t>Financial trading data</a:t>
            </a:r>
          </a:p>
          <a:p>
            <a:r>
              <a:rPr lang="en-US" dirty="0"/>
              <a:t>E-commerce transactions</a:t>
            </a:r>
          </a:p>
          <a:p>
            <a:r>
              <a:rPr lang="en-US" dirty="0"/>
              <a:t>Live streams and broadcasts (sports, online gaming, vlogs, podcasts, election coverage, reporting wars, disasters, pandemics, etc.)</a:t>
            </a:r>
          </a:p>
          <a:p>
            <a:r>
              <a:rPr lang="en-US" dirty="0"/>
              <a:t>Leaderboards and ‘relative’ leaderboards (gaming apps and gamified apps)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>
          <a:xfrm>
            <a:off x="243840" y="6356352"/>
            <a:ext cx="5871211" cy="365125"/>
          </a:xfrm>
        </p:spPr>
        <p:txBody>
          <a:bodyPr/>
          <a:lstStyle/>
          <a:p>
            <a:pPr algn="l"/>
            <a:r>
              <a:rPr lang="en-US" dirty="0"/>
              <a:t>https://uxdesign.cc/building-better-leaderboards-a5013d19cbd7</a:t>
            </a:r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91920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streaming data? (contd.)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914856"/>
            <a:ext cx="8534400" cy="5441496"/>
          </a:xfrm>
        </p:spPr>
        <p:txBody>
          <a:bodyPr>
            <a:normAutofit fontScale="92500" lnSpcReduction="10000"/>
          </a:bodyPr>
          <a:lstStyle/>
          <a:p>
            <a:pPr marL="25400" indent="0">
              <a:buNone/>
            </a:pPr>
            <a:r>
              <a:rPr lang="en-US" dirty="0"/>
              <a:t>Examples: (contd.)</a:t>
            </a:r>
          </a:p>
          <a:p>
            <a:r>
              <a:rPr lang="en-US" dirty="0"/>
              <a:t>Sensor data: seismometers, tsunami warning sensors, etc.</a:t>
            </a:r>
          </a:p>
          <a:p>
            <a:r>
              <a:rPr lang="en-US" dirty="0"/>
              <a:t>CC TV cameras</a:t>
            </a:r>
          </a:p>
          <a:p>
            <a:r>
              <a:rPr lang="en-US" dirty="0"/>
              <a:t>Geo-location trackers (e.g., </a:t>
            </a:r>
            <a:r>
              <a:rPr lang="en-US" dirty="0" err="1"/>
              <a:t>aeroplanes</a:t>
            </a:r>
            <a:r>
              <a:rPr lang="en-US" dirty="0"/>
              <a:t>, Google Maps)</a:t>
            </a:r>
          </a:p>
          <a:p>
            <a:r>
              <a:rPr lang="en-US" dirty="0"/>
              <a:t>IoT &amp; smart devices (e.g., smartwatch step counters) </a:t>
            </a:r>
          </a:p>
          <a:p>
            <a:r>
              <a:rPr lang="en-US" dirty="0"/>
              <a:t>Network routers (incoming and outgoing packet streams of the IITJ intranet)</a:t>
            </a:r>
          </a:p>
          <a:p>
            <a:r>
              <a:rPr lang="en-US" dirty="0"/>
              <a:t>Server monitors (e.g., CPU monitors)  </a:t>
            </a:r>
          </a:p>
          <a:p>
            <a:r>
              <a:rPr lang="en-US" dirty="0"/>
              <a:t>Satellites orbiting the Earth, Moon, Mars, etc.</a:t>
            </a:r>
          </a:p>
          <a:p>
            <a:r>
              <a:rPr lang="en-US" dirty="0"/>
              <a:t>Collaborative work streams (coding, designing, etc.) [1]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>
          <a:xfrm>
            <a:off x="243840" y="6356352"/>
            <a:ext cx="5871211" cy="365125"/>
          </a:xfrm>
        </p:spPr>
        <p:txBody>
          <a:bodyPr/>
          <a:lstStyle/>
          <a:p>
            <a:pPr algn="l"/>
            <a:r>
              <a:rPr lang="en-US" dirty="0"/>
              <a:t>[1] </a:t>
            </a:r>
            <a:r>
              <a:rPr lang="en-US" dirty="0">
                <a:hlinkClick r:id="rId3"/>
              </a:rPr>
              <a:t>https://aws.amazon.com/blogs/media/the-crown-in-the-cloud/</a:t>
            </a:r>
            <a:r>
              <a:rPr lang="en-US" dirty="0"/>
              <a:t> </a:t>
            </a:r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33118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NOT a streaming data?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1262742"/>
            <a:ext cx="8534400" cy="5093609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US" dirty="0"/>
              <a:t>Batch data </a:t>
            </a:r>
          </a:p>
          <a:p>
            <a:pPr marL="25400" indent="0">
              <a:buNone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Reis and Housley</a:t>
            </a:r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5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F6ADE0-F534-C837-BC26-C65BF4AE8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15" y="1955709"/>
            <a:ext cx="5529210" cy="41286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7D50EC-826E-F5E3-0B4B-9291823DCA42}"/>
              </a:ext>
            </a:extLst>
          </p:cNvPr>
          <p:cNvSpPr txBox="1"/>
          <p:nvPr/>
        </p:nvSpPr>
        <p:spPr>
          <a:xfrm>
            <a:off x="6001881" y="2013473"/>
            <a:ext cx="278778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“All data is unbounded until it’s bounded” (irrespective of whether they are generated continuously or sporadically).</a:t>
            </a:r>
          </a:p>
          <a:p>
            <a:endParaRPr lang="en-IN" dirty="0"/>
          </a:p>
          <a:p>
            <a:r>
              <a:rPr lang="en-IN" dirty="0"/>
              <a:t>Boundaries are created for convenience. Such </a:t>
            </a:r>
            <a:r>
              <a:rPr lang="en-IN" b="1" dirty="0"/>
              <a:t>bounded units of data</a:t>
            </a:r>
            <a:r>
              <a:rPr lang="en-IN" dirty="0"/>
              <a:t> are called </a:t>
            </a:r>
            <a:r>
              <a:rPr lang="en-IN" b="1" dirty="0"/>
              <a:t>batches</a:t>
            </a:r>
            <a:r>
              <a:rPr lang="en-IN" dirty="0"/>
              <a:t>.</a:t>
            </a:r>
          </a:p>
          <a:p>
            <a:endParaRPr lang="en-IN" dirty="0"/>
          </a:p>
          <a:p>
            <a:r>
              <a:rPr lang="en-IN" dirty="0"/>
              <a:t>E.g., a TODO list. The TODO items appear in our mind as an </a:t>
            </a:r>
            <a:r>
              <a:rPr lang="en-IN" b="1" dirty="0"/>
              <a:t>unbounded</a:t>
            </a:r>
            <a:r>
              <a:rPr lang="en-IN" dirty="0"/>
              <a:t> stream of thoughts. Then we write them on a piece of paper which is </a:t>
            </a:r>
            <a:r>
              <a:rPr lang="en-IN" b="1" dirty="0"/>
              <a:t>bounded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5032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Streaming data is ‘ingested’ in (near) real-time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1262742"/>
            <a:ext cx="8534400" cy="5093609"/>
          </a:xfrm>
        </p:spPr>
        <p:txBody>
          <a:bodyPr>
            <a:normAutofit fontScale="92500" lnSpcReduction="10000"/>
          </a:bodyPr>
          <a:lstStyle/>
          <a:p>
            <a:pPr marL="25400" indent="0">
              <a:buNone/>
            </a:pPr>
            <a:r>
              <a:rPr lang="en-US" b="1" dirty="0"/>
              <a:t>Data ingestion</a:t>
            </a:r>
            <a:r>
              <a:rPr lang="en-US" dirty="0"/>
              <a:t> is the process of </a:t>
            </a:r>
            <a:r>
              <a:rPr lang="en-US" b="1" dirty="0"/>
              <a:t>moving data from one application to another application</a:t>
            </a:r>
            <a:r>
              <a:rPr lang="en-US" dirty="0"/>
              <a:t>. For example, moving a live stream data from YouTube to the Google Cloud storage.</a:t>
            </a:r>
          </a:p>
          <a:p>
            <a:pPr marL="25400" indent="0">
              <a:buNone/>
            </a:pPr>
            <a:br>
              <a:rPr lang="en-US" dirty="0"/>
            </a:br>
            <a:r>
              <a:rPr lang="en-US" dirty="0"/>
              <a:t>Data ingestion can be performed at different frequencies:</a:t>
            </a:r>
          </a:p>
          <a:p>
            <a:pPr marL="25400" indent="0">
              <a:buNone/>
            </a:pPr>
            <a:r>
              <a:rPr lang="en-US" dirty="0"/>
              <a:t>- Streaming data is ingested </a:t>
            </a:r>
            <a:r>
              <a:rPr lang="en-US" b="1" dirty="0"/>
              <a:t>as soon as it arrives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- Sometimes data is ingested in </a:t>
            </a:r>
            <a:r>
              <a:rPr lang="en-US" b="1" dirty="0"/>
              <a:t>micro-batches</a:t>
            </a:r>
            <a:r>
              <a:rPr lang="en-US" dirty="0"/>
              <a:t> (e.g., once a minute).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- On the other hand, data </a:t>
            </a:r>
            <a:r>
              <a:rPr lang="en-US" b="1" dirty="0"/>
              <a:t>batches</a:t>
            </a:r>
            <a:r>
              <a:rPr lang="en-US" dirty="0"/>
              <a:t> are usually ingested at longer time intervals (e.g., once a day).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Pages 237-238, Reis and Housley</a:t>
            </a:r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741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a data pipeline?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1262742"/>
            <a:ext cx="8534400" cy="5093609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US" dirty="0"/>
              <a:t>Data is like </a:t>
            </a:r>
            <a:r>
              <a:rPr lang="en-US" b="1" dirty="0"/>
              <a:t>water</a:t>
            </a:r>
            <a:r>
              <a:rPr lang="en-US" dirty="0"/>
              <a:t>.</a:t>
            </a:r>
          </a:p>
          <a:p>
            <a:pPr marL="25400" indent="0">
              <a:buNone/>
            </a:pPr>
            <a:r>
              <a:rPr lang="en-US" dirty="0"/>
              <a:t>Once generated at the </a:t>
            </a:r>
            <a:r>
              <a:rPr lang="en-US" b="1" dirty="0"/>
              <a:t>source</a:t>
            </a:r>
            <a:r>
              <a:rPr lang="en-US" dirty="0"/>
              <a:t>, it flows like a </a:t>
            </a:r>
            <a:r>
              <a:rPr lang="en-US" b="1" dirty="0"/>
              <a:t>stream</a:t>
            </a:r>
            <a:r>
              <a:rPr lang="en-US" dirty="0"/>
              <a:t>.</a:t>
            </a:r>
          </a:p>
          <a:p>
            <a:pPr marL="25400" indent="0">
              <a:buNone/>
            </a:pPr>
            <a:r>
              <a:rPr lang="en-US" dirty="0"/>
              <a:t>Sometimes we put dams to consume it in </a:t>
            </a:r>
            <a:r>
              <a:rPr lang="en-US" b="1" dirty="0"/>
              <a:t>batches</a:t>
            </a:r>
            <a:r>
              <a:rPr lang="en-US" dirty="0"/>
              <a:t>.</a:t>
            </a:r>
          </a:p>
          <a:p>
            <a:pPr marL="25400" indent="0">
              <a:buNone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>
          <a:xfrm>
            <a:off x="243840" y="6356352"/>
            <a:ext cx="8357549" cy="365125"/>
          </a:xfrm>
        </p:spPr>
        <p:txBody>
          <a:bodyPr/>
          <a:lstStyle/>
          <a:p>
            <a:pPr algn="r"/>
            <a:r>
              <a:rPr lang="en-IN" b="1" dirty="0"/>
              <a:t>File:SQK Dam DSC 3657.jpg – Wikipedia. </a:t>
            </a:r>
            <a:r>
              <a:rPr lang="en-IN" dirty="0"/>
              <a:t>Creator: MARTINA NOLTE . Copyright: MARTINA NOLTE</a:t>
            </a:r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7</a:t>
            </a:fld>
            <a:endParaRPr/>
          </a:p>
        </p:txBody>
      </p:sp>
      <p:pic>
        <p:nvPicPr>
          <p:cNvPr id="8" name="Picture 7" descr="A waterfall with a rainbow&#10;&#10;Description automatically generated">
            <a:extLst>
              <a:ext uri="{FF2B5EF4-FFF2-40B4-BE49-F238E27FC236}">
                <a16:creationId xmlns:a16="http://schemas.microsoft.com/office/drawing/2014/main" id="{01BC87F4-BE4F-7089-9F5D-0F0458A6F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566" y="3135086"/>
            <a:ext cx="4833106" cy="322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625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a data pipeline? (contd.)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1014884"/>
            <a:ext cx="8534400" cy="5341467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US" dirty="0"/>
              <a:t>Sometimes we split it and divert it to serve different applications.</a:t>
            </a:r>
          </a:p>
          <a:p>
            <a:pPr marL="25400" indent="0">
              <a:buNone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https://www.youtube.com/watch?v=1Tu9Tp1tgM8</a:t>
            </a:r>
            <a:r>
              <a:rPr lang="en-US" dirty="0"/>
              <a:t> </a:t>
            </a:r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8</a:t>
            </a:fld>
            <a:endParaRPr/>
          </a:p>
        </p:txBody>
      </p:sp>
      <p:pic>
        <p:nvPicPr>
          <p:cNvPr id="5" name="Picture 4" descr="A aerial view of a river&#10;&#10;Description automatically generated">
            <a:extLst>
              <a:ext uri="{FF2B5EF4-FFF2-40B4-BE49-F238E27FC236}">
                <a16:creationId xmlns:a16="http://schemas.microsoft.com/office/drawing/2014/main" id="{0144E0FB-A712-1A04-A7F5-B6E63775C1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671" y="2220686"/>
            <a:ext cx="7352293" cy="41356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EE8EBB-DD3A-4211-5501-776001F2CBFC}"/>
              </a:ext>
            </a:extLst>
          </p:cNvPr>
          <p:cNvSpPr txBox="1"/>
          <p:nvPr/>
        </p:nvSpPr>
        <p:spPr>
          <a:xfrm>
            <a:off x="7724964" y="4109582"/>
            <a:ext cx="11751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</a:t>
            </a:r>
            <a:r>
              <a:rPr lang="en-IN" dirty="0" err="1"/>
              <a:t>Kallanai</a:t>
            </a:r>
            <a:r>
              <a:rPr lang="en-IN" dirty="0"/>
              <a:t> Dam on the Kaveri river in Tamil Nadu. Constructed by King </a:t>
            </a:r>
            <a:r>
              <a:rPr lang="en-IN" dirty="0" err="1"/>
              <a:t>Karikala</a:t>
            </a:r>
            <a:r>
              <a:rPr lang="en-IN" dirty="0"/>
              <a:t> Chola in 150 AD.</a:t>
            </a:r>
          </a:p>
        </p:txBody>
      </p:sp>
    </p:spTree>
    <p:extLst>
      <p:ext uri="{BB962C8B-B14F-4D97-AF65-F5344CB8AC3E}">
        <p14:creationId xmlns:p14="http://schemas.microsoft.com/office/powerpoint/2010/main" val="731051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a data pipeline? (contd.)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" y="1014884"/>
            <a:ext cx="8534400" cy="5341467"/>
          </a:xfrm>
        </p:spPr>
        <p:txBody>
          <a:bodyPr>
            <a:normAutofit/>
          </a:bodyPr>
          <a:lstStyle/>
          <a:p>
            <a:pPr marL="25400" indent="0">
              <a:buNone/>
            </a:pPr>
            <a:r>
              <a:rPr lang="en-US" dirty="0"/>
              <a:t>Applications such as feeding a lot of people.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fld id="{00000000-1234-1234-1234-123412341234}" type="slidenum">
              <a:rPr lang="en-US"/>
              <a:pPr/>
              <a:t>9</a:t>
            </a:fld>
            <a:endParaRPr/>
          </a:p>
        </p:txBody>
      </p:sp>
      <p:pic>
        <p:nvPicPr>
          <p:cNvPr id="9" name="Picture 8" descr="A map of the delta&#10;&#10;Description automatically generated">
            <a:extLst>
              <a:ext uri="{FF2B5EF4-FFF2-40B4-BE49-F238E27FC236}">
                <a16:creationId xmlns:a16="http://schemas.microsoft.com/office/drawing/2014/main" id="{4E5F0EEE-DB4F-95E7-E131-B6D487BFF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62" y="2508741"/>
            <a:ext cx="5461907" cy="3847610"/>
          </a:xfrm>
          <a:prstGeom prst="rect">
            <a:avLst/>
          </a:prstGeom>
        </p:spPr>
      </p:pic>
      <p:sp>
        <p:nvSpPr>
          <p:cNvPr id="11" name="Arc 10">
            <a:extLst>
              <a:ext uri="{FF2B5EF4-FFF2-40B4-BE49-F238E27FC236}">
                <a16:creationId xmlns:a16="http://schemas.microsoft.com/office/drawing/2014/main" id="{D175B394-20CB-1339-78AB-76A1C24143FD}"/>
              </a:ext>
            </a:extLst>
          </p:cNvPr>
          <p:cNvSpPr/>
          <p:nvPr/>
        </p:nvSpPr>
        <p:spPr>
          <a:xfrm rot="3589379">
            <a:off x="2388855" y="2688060"/>
            <a:ext cx="3981728" cy="3561844"/>
          </a:xfrm>
          <a:prstGeom prst="arc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B42AD3-15DD-2ED1-5154-8260C28267FF}"/>
              </a:ext>
            </a:extLst>
          </p:cNvPr>
          <p:cNvSpPr txBox="1"/>
          <p:nvPr/>
        </p:nvSpPr>
        <p:spPr>
          <a:xfrm>
            <a:off x="6267211" y="4391128"/>
            <a:ext cx="11756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All these people would never have water otherwise.</a:t>
            </a: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1E8CA1AF-2B77-BACF-E84F-D2A8A101EDFF}"/>
              </a:ext>
            </a:extLst>
          </p:cNvPr>
          <p:cNvSpPr/>
          <p:nvPr/>
        </p:nvSpPr>
        <p:spPr>
          <a:xfrm rot="2859931">
            <a:off x="4941369" y="2355907"/>
            <a:ext cx="1127844" cy="1063007"/>
          </a:xfrm>
          <a:prstGeom prst="arc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2B0B31-3A03-EB23-591A-689E2AEF5BDD}"/>
              </a:ext>
            </a:extLst>
          </p:cNvPr>
          <p:cNvSpPr txBox="1"/>
          <p:nvPr/>
        </p:nvSpPr>
        <p:spPr>
          <a:xfrm>
            <a:off x="6267211" y="2485922"/>
            <a:ext cx="1369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Natural course of the Kaveri</a:t>
            </a:r>
          </a:p>
        </p:txBody>
      </p:sp>
    </p:spTree>
    <p:extLst>
      <p:ext uri="{BB962C8B-B14F-4D97-AF65-F5344CB8AC3E}">
        <p14:creationId xmlns:p14="http://schemas.microsoft.com/office/powerpoint/2010/main" val="96123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7D491E1-7E1B-4CDA-97A2-C2A42680D44F}">
  <we:reference id="wa104381909" version="3.12.0.0" store="en-US" storeType="OMEX"/>
  <we:alternateReferences>
    <we:reference id="WA104381909" version="3.12.0.0" store="WA10438190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39419</TotalTime>
  <Words>941</Words>
  <Application>Microsoft Office PowerPoint</Application>
  <PresentationFormat>On-screen Show (4:3)</PresentationFormat>
  <Paragraphs>101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Times New Roman</vt:lpstr>
      <vt:lpstr>Arial</vt:lpstr>
      <vt:lpstr>Calibri</vt:lpstr>
      <vt:lpstr>Arial Narrow</vt:lpstr>
      <vt:lpstr>Office Theme</vt:lpstr>
      <vt:lpstr>Streaming Data Analytics</vt:lpstr>
      <vt:lpstr>What we discussed in the last class</vt:lpstr>
      <vt:lpstr>What is streaming data?</vt:lpstr>
      <vt:lpstr>What is streaming data? (contd.)</vt:lpstr>
      <vt:lpstr>What is NOT a streaming data?</vt:lpstr>
      <vt:lpstr>Streaming data is ‘ingested’ in (near) real-time</vt:lpstr>
      <vt:lpstr>What is a data pipeline?</vt:lpstr>
      <vt:lpstr>What is a data pipeline? (contd.)</vt:lpstr>
      <vt:lpstr>What is a data pipeline? (contd.)</vt:lpstr>
      <vt:lpstr>What is a data pipeline? (contd.)</vt:lpstr>
      <vt:lpstr>Example of a traditional data pipeline:  Old-day financial trading floor</vt:lpstr>
      <vt:lpstr>Example of a modern data pipeline:  Modern-day financial trading floor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computational methods for the characterization of integrated plant and microbial gene networks</dc:title>
  <cp:lastModifiedBy>Saptarshi Pyne</cp:lastModifiedBy>
  <cp:revision>951</cp:revision>
  <dcterms:modified xsi:type="dcterms:W3CDTF">2023-11-15T11:06:19Z</dcterms:modified>
</cp:coreProperties>
</file>